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64" r:id="rId3"/>
    <p:sldId id="258" r:id="rId4"/>
    <p:sldId id="260" r:id="rId5"/>
    <p:sldId id="259" r:id="rId6"/>
    <p:sldId id="257" r:id="rId7"/>
    <p:sldId id="267" r:id="rId8"/>
    <p:sldId id="272" r:id="rId9"/>
    <p:sldId id="274" r:id="rId10"/>
    <p:sldId id="282" r:id="rId11"/>
    <p:sldId id="284" r:id="rId12"/>
    <p:sldId id="261" r:id="rId13"/>
    <p:sldId id="271" r:id="rId14"/>
    <p:sldId id="263" r:id="rId15"/>
    <p:sldId id="283" r:id="rId16"/>
    <p:sldId id="314" r:id="rId17"/>
    <p:sldId id="318" r:id="rId18"/>
    <p:sldId id="319" r:id="rId19"/>
    <p:sldId id="270" r:id="rId20"/>
    <p:sldId id="276" r:id="rId21"/>
    <p:sldId id="332" r:id="rId22"/>
    <p:sldId id="333" r:id="rId23"/>
    <p:sldId id="262" r:id="rId24"/>
    <p:sldId id="265"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22" autoAdjust="0"/>
  </p:normalViewPr>
  <p:slideViewPr>
    <p:cSldViewPr>
      <p:cViewPr varScale="1">
        <p:scale>
          <a:sx n="54" d="100"/>
          <a:sy n="54" d="100"/>
        </p:scale>
        <p:origin x="7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22</a:t>
            </a:fld>
            <a:endParaRPr lang="en-US"/>
          </a:p>
        </p:txBody>
      </p:sp>
    </p:spTree>
    <p:extLst>
      <p:ext uri="{BB962C8B-B14F-4D97-AF65-F5344CB8AC3E}">
        <p14:creationId xmlns:p14="http://schemas.microsoft.com/office/powerpoint/2010/main" val="17145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61.svg"/><Relationship Id="rId7"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84.svg"/></Relationships>
</file>

<file path=ppt/slides/_rels/slide11.xml.rels><?xml version="1.0" encoding="UTF-8" standalone="yes"?>
<Relationships xmlns="http://schemas.openxmlformats.org/package/2006/relationships"><Relationship Id="rId3" Type="http://schemas.openxmlformats.org/officeDocument/2006/relationships/image" Target="../media/image75.svg"/><Relationship Id="rId17" Type="http://schemas.openxmlformats.org/officeDocument/2006/relationships/image" Target="../media/image85.png"/><Relationship Id="rId2" Type="http://schemas.openxmlformats.org/officeDocument/2006/relationships/image" Target="../media/image74.png"/><Relationship Id="rId16" Type="http://schemas.openxmlformats.org/officeDocument/2006/relationships/image" Target="../media/image500.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5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9.sv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38.svg"/><Relationship Id="rId10" Type="http://schemas.openxmlformats.org/officeDocument/2006/relationships/image" Target="../media/image89.png"/><Relationship Id="rId4" Type="http://schemas.openxmlformats.org/officeDocument/2006/relationships/image" Target="../media/image87.png"/><Relationship Id="rId9" Type="http://schemas.openxmlformats.org/officeDocument/2006/relationships/image" Target="../media/image88.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93.svg"/><Relationship Id="rId3" Type="http://schemas.openxmlformats.org/officeDocument/2006/relationships/image" Target="../media/image49.svg"/><Relationship Id="rId7" Type="http://schemas.openxmlformats.org/officeDocument/2006/relationships/image" Target="../media/image45.svg"/><Relationship Id="rId12" Type="http://schemas.openxmlformats.org/officeDocument/2006/relationships/image" Target="../media/image92.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91.svg"/><Relationship Id="rId5" Type="http://schemas.openxmlformats.org/officeDocument/2006/relationships/image" Target="../media/image47.svg"/><Relationship Id="rId10" Type="http://schemas.openxmlformats.org/officeDocument/2006/relationships/image" Target="../media/image90.png"/><Relationship Id="rId4" Type="http://schemas.openxmlformats.org/officeDocument/2006/relationships/image" Target="../media/image46.png"/><Relationship Id="rId9" Type="http://schemas.openxmlformats.org/officeDocument/2006/relationships/image" Target="../media/image53.sv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95.svg"/><Relationship Id="rId7" Type="http://schemas.openxmlformats.org/officeDocument/2006/relationships/image" Target="../media/image14.svg"/><Relationship Id="rId12" Type="http://schemas.openxmlformats.org/officeDocument/2006/relationships/image" Target="../media/image101.sv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0.png"/><Relationship Id="rId5" Type="http://schemas.openxmlformats.org/officeDocument/2006/relationships/image" Target="../media/image97.svg"/><Relationship Id="rId10" Type="http://schemas.openxmlformats.org/officeDocument/2006/relationships/image" Target="../media/image99.svg"/><Relationship Id="rId4" Type="http://schemas.openxmlformats.org/officeDocument/2006/relationships/image" Target="../media/image96.png"/><Relationship Id="rId9" Type="http://schemas.openxmlformats.org/officeDocument/2006/relationships/image" Target="../media/image98.png"/></Relationships>
</file>

<file path=ppt/slides/_rels/slide1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77.png"/><Relationship Id="rId3" Type="http://schemas.openxmlformats.org/officeDocument/2006/relationships/image" Target="../media/image14.svg"/><Relationship Id="rId7" Type="http://schemas.openxmlformats.org/officeDocument/2006/relationships/image" Target="../media/image65.png"/><Relationship Id="rId12" Type="http://schemas.openxmlformats.org/officeDocument/2006/relationships/image" Target="../media/image10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40.png"/><Relationship Id="rId11" Type="http://schemas.openxmlformats.org/officeDocument/2006/relationships/image" Target="../media/image61.svg"/><Relationship Id="rId10" Type="http://schemas.openxmlformats.org/officeDocument/2006/relationships/image" Target="../media/image103.png"/><Relationship Id="rId9" Type="http://schemas.openxmlformats.org/officeDocument/2006/relationships/image" Target="../media/image59.svg"/><Relationship Id="rId14" Type="http://schemas.openxmlformats.org/officeDocument/2006/relationships/image" Target="../media/image78.svg"/></Relationships>
</file>

<file path=ppt/slides/_rels/slide16.xml.rels><?xml version="1.0" encoding="UTF-8" standalone="yes"?>
<Relationships xmlns="http://schemas.openxmlformats.org/package/2006/relationships"><Relationship Id="rId13" Type="http://schemas.openxmlformats.org/officeDocument/2006/relationships/image" Target="../media/image71.png"/><Relationship Id="rId3" Type="http://schemas.openxmlformats.org/officeDocument/2006/relationships/image" Target="../media/image61.svg"/><Relationship Id="rId12" Type="http://schemas.openxmlformats.org/officeDocument/2006/relationships/image" Target="../media/image700.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690.png"/><Relationship Id="rId5" Type="http://schemas.openxmlformats.org/officeDocument/2006/relationships/image" Target="../media/image14.svg"/><Relationship Id="rId10" Type="http://schemas.openxmlformats.org/officeDocument/2006/relationships/image" Target="../media/image680.png"/><Relationship Id="rId4" Type="http://schemas.openxmlformats.org/officeDocument/2006/relationships/image" Target="../media/image13.png"/><Relationship Id="rId14" Type="http://schemas.openxmlformats.org/officeDocument/2006/relationships/image" Target="../media/image107.png"/></Relationships>
</file>

<file path=ppt/slides/_rels/slide17.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38.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09.svg"/><Relationship Id="rId4" Type="http://schemas.openxmlformats.org/officeDocument/2006/relationships/image" Target="../media/image108.png"/></Relationships>
</file>

<file path=ppt/slides/_rels/slide1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84.svg"/><Relationship Id="rId17" Type="http://schemas.openxmlformats.org/officeDocument/2006/relationships/image" Target="../media/image111.svg"/><Relationship Id="rId2" Type="http://schemas.openxmlformats.org/officeDocument/2006/relationships/image" Target="../media/image83.png"/><Relationship Id="rId16"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75.svg"/><Relationship Id="rId15" Type="http://schemas.openxmlformats.org/officeDocument/2006/relationships/image" Target="../media/image740.png"/><Relationship Id="rId4" Type="http://schemas.openxmlformats.org/officeDocument/2006/relationships/image" Target="../media/image74.png"/><Relationship Id="rId14" Type="http://schemas.openxmlformats.org/officeDocument/2006/relationships/image" Target="../media/image750.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1030.png"/><Relationship Id="rId18" Type="http://schemas.openxmlformats.org/officeDocument/2006/relationships/image" Target="../media/image1080.png"/><Relationship Id="rId3" Type="http://schemas.openxmlformats.org/officeDocument/2006/relationships/image" Target="../media/image61.svg"/><Relationship Id="rId7" Type="http://schemas.openxmlformats.org/officeDocument/2006/relationships/image" Target="../media/image114.svg"/><Relationship Id="rId2" Type="http://schemas.openxmlformats.org/officeDocument/2006/relationships/image" Target="../media/image112.png"/><Relationship Id="rId20" Type="http://schemas.openxmlformats.org/officeDocument/2006/relationships/image" Target="../media/image59.sv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2.svg"/><Relationship Id="rId19" Type="http://schemas.openxmlformats.org/officeDocument/2006/relationships/image" Target="../media/image11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8" Type="http://schemas.openxmlformats.org/officeDocument/2006/relationships/image" Target="../media/image117.png"/><Relationship Id="rId3" Type="http://schemas.openxmlformats.org/officeDocument/2006/relationships/image" Target="../media/image69.svg"/><Relationship Id="rId7" Type="http://schemas.openxmlformats.org/officeDocument/2006/relationships/image" Target="../media/image14.svg"/><Relationship Id="rId17" Type="http://schemas.openxmlformats.org/officeDocument/2006/relationships/image" Target="../media/image132.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7.svg"/><Relationship Id="rId19" Type="http://schemas.openxmlformats.org/officeDocument/2006/relationships/image" Target="../media/image134.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6.png"/><Relationship Id="rId7" Type="http://schemas.openxmlformats.org/officeDocument/2006/relationships/image" Target="../media/image13.png"/><Relationship Id="rId12" Type="http://schemas.openxmlformats.org/officeDocument/2006/relationships/image" Target="../media/image8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830.png"/><Relationship Id="rId5" Type="http://schemas.openxmlformats.org/officeDocument/2006/relationships/image" Target="../media/image56.png"/><Relationship Id="rId10" Type="http://schemas.openxmlformats.org/officeDocument/2006/relationships/image" Target="../media/image820.png"/><Relationship Id="rId4" Type="http://schemas.openxmlformats.org/officeDocument/2006/relationships/image" Target="../media/image69.svg"/><Relationship Id="rId9" Type="http://schemas.openxmlformats.org/officeDocument/2006/relationships/image" Target="../media/image1160.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14.svg"/><Relationship Id="rId7" Type="http://schemas.openxmlformats.org/officeDocument/2006/relationships/image" Target="../media/image93.sv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120.svg"/><Relationship Id="rId4" Type="http://schemas.openxmlformats.org/officeDocument/2006/relationships/image" Target="../media/image119.png"/><Relationship Id="rId9" Type="http://schemas.openxmlformats.org/officeDocument/2006/relationships/image" Target="../media/image75.sv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30.svg"/><Relationship Id="rId3" Type="http://schemas.openxmlformats.org/officeDocument/2006/relationships/image" Target="../media/image122.svg"/><Relationship Id="rId7" Type="http://schemas.openxmlformats.org/officeDocument/2006/relationships/image" Target="../media/image126.svg"/><Relationship Id="rId12" Type="http://schemas.openxmlformats.org/officeDocument/2006/relationships/image" Target="../media/image129.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image" Target="../media/image128.svg"/><Relationship Id="rId5" Type="http://schemas.openxmlformats.org/officeDocument/2006/relationships/image" Target="../media/image124.svg"/><Relationship Id="rId10" Type="http://schemas.openxmlformats.org/officeDocument/2006/relationships/image" Target="../media/image127.png"/><Relationship Id="rId4" Type="http://schemas.openxmlformats.org/officeDocument/2006/relationships/image" Target="../media/image123.png"/><Relationship Id="rId9" Type="http://schemas.openxmlformats.org/officeDocument/2006/relationships/image" Target="../media/image53.svg"/><Relationship Id="rId14" Type="http://schemas.openxmlformats.org/officeDocument/2006/relationships/image" Target="../media/image131.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2.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35.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13" Type="http://schemas.openxmlformats.org/officeDocument/2006/relationships/image" Target="../media/image230.png"/><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32" Type="http://schemas.openxmlformats.org/officeDocument/2006/relationships/image" Target="../media/image43.png"/><Relationship Id="rId5" Type="http://schemas.openxmlformats.org/officeDocument/2006/relationships/image" Target="../media/image14.svg"/><Relationship Id="rId15" Type="http://schemas.openxmlformats.org/officeDocument/2006/relationships/image" Target="../media/image42.svg"/><Relationship Id="rId31" Type="http://schemas.openxmlformats.org/officeDocument/2006/relationships/image" Target="../media/image240.png"/><Relationship Id="rId4" Type="http://schemas.openxmlformats.org/officeDocument/2006/relationships/image" Target="../media/image13.png"/><Relationship Id="rId14" Type="http://schemas.openxmlformats.org/officeDocument/2006/relationships/image" Target="../media/image41.png"/><Relationship Id="rId30" Type="http://schemas.openxmlformats.org/officeDocument/2006/relationships/image" Target="../media/image250.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7.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61.svg"/><Relationship Id="rId3" Type="http://schemas.openxmlformats.org/officeDocument/2006/relationships/image" Target="../media/image57.svg"/><Relationship Id="rId21" Type="http://schemas.openxmlformats.org/officeDocument/2006/relationships/image" Target="../media/image64.png"/><Relationship Id="rId12" Type="http://schemas.openxmlformats.org/officeDocument/2006/relationships/image" Target="../media/image34.png"/><Relationship Id="rId17" Type="http://schemas.openxmlformats.org/officeDocument/2006/relationships/image" Target="../media/image60.png"/><Relationship Id="rId2" Type="http://schemas.openxmlformats.org/officeDocument/2006/relationships/image" Target="../media/image56.png"/><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7.xml"/><Relationship Id="rId15" Type="http://schemas.openxmlformats.org/officeDocument/2006/relationships/image" Target="../media/image58.png"/><Relationship Id="rId19" Type="http://schemas.openxmlformats.org/officeDocument/2006/relationships/image" Target="../media/image62.png"/><Relationship Id="rId14" Type="http://schemas.openxmlformats.org/officeDocument/2006/relationships/image" Target="../media/image14.svg"/><Relationship Id="rId22" Type="http://schemas.openxmlformats.org/officeDocument/2006/relationships/image" Target="../media/image65.sv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4.svg"/><Relationship Id="rId21" Type="http://schemas.openxmlformats.org/officeDocument/2006/relationships/image" Target="../media/image71.svg"/><Relationship Id="rId7" Type="http://schemas.openxmlformats.org/officeDocument/2006/relationships/image" Target="../media/image53.svg"/><Relationship Id="rId2" Type="http://schemas.openxmlformats.org/officeDocument/2006/relationships/image" Target="../media/image13.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7.png"/><Relationship Id="rId24" Type="http://schemas.openxmlformats.org/officeDocument/2006/relationships/image" Target="../media/image73.svg"/><Relationship Id="rId5" Type="http://schemas.openxmlformats.org/officeDocument/2006/relationships/image" Target="../media/image45.svg"/><Relationship Id="rId23" Type="http://schemas.openxmlformats.org/officeDocument/2006/relationships/image" Target="../media/image72.png"/><Relationship Id="rId19" Type="http://schemas.openxmlformats.org/officeDocument/2006/relationships/image" Target="../media/image40.png"/><Relationship Id="rId4" Type="http://schemas.openxmlformats.org/officeDocument/2006/relationships/image" Target="../media/image66.png"/><Relationship Id="rId9" Type="http://schemas.openxmlformats.org/officeDocument/2006/relationships/image" Target="../media/image69.svg"/><Relationship Id="rId22" Type="http://schemas.openxmlformats.org/officeDocument/2006/relationships/image" Target="../media/image420.pn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5.sv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517" y="7353588"/>
            <a:ext cx="5866824" cy="58668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1029">
            <a:off x="13147117" y="-1802728"/>
            <a:ext cx="8038001" cy="5576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356065" y="-1096044"/>
            <a:ext cx="4754496"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6517" y="8091263"/>
            <a:ext cx="4292845" cy="343427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20800" y="6994890"/>
            <a:ext cx="3933132" cy="34826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644184" y="7017789"/>
            <a:ext cx="7315200" cy="63093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408758">
            <a:off x="17001632" y="4833333"/>
            <a:ext cx="1640672" cy="1431859"/>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94992" y="5847800"/>
            <a:ext cx="3137057" cy="301157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292421">
            <a:off x="407648" y="335832"/>
            <a:ext cx="3630358" cy="2881597"/>
          </a:xfrm>
          <a:prstGeom prst="rect">
            <a:avLst/>
          </a:prstGeom>
        </p:spPr>
      </p:pic>
      <p:sp>
        <p:nvSpPr>
          <p:cNvPr id="14" name="Google Shape;7484;p29"/>
          <p:cNvSpPr txBox="1">
            <a:spLocks/>
          </p:cNvSpPr>
          <p:nvPr/>
        </p:nvSpPr>
        <p:spPr>
          <a:xfrm>
            <a:off x="4201769" y="25527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1394" flipH="1">
            <a:off x="-469342" y="4086981"/>
            <a:ext cx="1928976" cy="1855324"/>
          </a:xfrm>
          <a:prstGeom prst="rect">
            <a:avLst/>
          </a:prstGeom>
        </p:spPr>
      </p:pic>
      <p:grpSp>
        <p:nvGrpSpPr>
          <p:cNvPr id="12" name="Group 11"/>
          <p:cNvGrpSpPr/>
          <p:nvPr/>
        </p:nvGrpSpPr>
        <p:grpSpPr>
          <a:xfrm>
            <a:off x="1928400" y="3429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41300" y="3771900"/>
            <a:ext cx="1752600" cy="84885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8758">
            <a:off x="16879919" y="89971"/>
            <a:ext cx="1640672" cy="1431859"/>
          </a:xfrm>
          <a:prstGeom prst="rect">
            <a:avLst/>
          </a:prstGeom>
        </p:spPr>
      </p:pic>
      <p:sp>
        <p:nvSpPr>
          <p:cNvPr id="7" name="Rectangle 6"/>
          <p:cNvSpPr/>
          <p:nvPr/>
        </p:nvSpPr>
        <p:spPr>
          <a:xfrm>
            <a:off x="1928400" y="1429077"/>
            <a:ext cx="14378400" cy="2723823"/>
          </a:xfrm>
          <a:prstGeom prst="rect">
            <a:avLst/>
          </a:prstGeom>
        </p:spPr>
        <p:txBody>
          <a:bodyPr wrap="square">
            <a:spAutoFit/>
          </a:bodyPr>
          <a:lstStyle/>
          <a:p>
            <a:pPr>
              <a:lnSpc>
                <a:spcPct val="150000"/>
              </a:lnSpc>
            </a:pPr>
            <a:r>
              <a:rPr lang="vi-VN" sz="3800" dirty="0">
                <a:ea typeface="Calibri" panose="020F0502020204030204" pitchFamily="34" charset="0"/>
                <a:cs typeface="Times New Roman" panose="02020603050405020304" pitchFamily="18" charset="0"/>
              </a:rPr>
              <a:t>a) Thể tích của hình lập phương có độ dài cạnh là 6</a:t>
            </a:r>
            <a:r>
              <a:rPr lang="en-US" sz="3800" dirty="0">
                <a:ea typeface="Calibri" panose="020F0502020204030204" pitchFamily="34" charset="0"/>
                <a:cs typeface="Times New Roman" panose="02020603050405020304" pitchFamily="18" charset="0"/>
              </a:rPr>
              <a:t> </a:t>
            </a:r>
            <a:r>
              <a:rPr lang="vi-VN" sz="3800" dirty="0">
                <a:ea typeface="Calibri" panose="020F0502020204030204" pitchFamily="34" charset="0"/>
                <a:cs typeface="Times New Roman" panose="02020603050405020304" pitchFamily="18" charset="0"/>
              </a:rPr>
              <a:t>cm;</a:t>
            </a:r>
          </a:p>
          <a:p>
            <a:pPr>
              <a:lnSpc>
                <a:spcPct val="150000"/>
              </a:lnSpc>
            </a:pPr>
            <a:r>
              <a:rPr lang="vi-VN" sz="3800" dirty="0">
                <a:ea typeface="Calibri" panose="020F0502020204030204" pitchFamily="34" charset="0"/>
                <a:cs typeface="Times New Roman" panose="02020603050405020304" pitchFamily="18" charset="0"/>
              </a:rPr>
              <a:t>b) Diện tích của hình thang có độ dài các cạnh đáy là 3 cm,</a:t>
            </a:r>
            <a:r>
              <a:rPr lang="en-US" sz="3800" dirty="0">
                <a:ea typeface="Calibri" panose="020F0502020204030204" pitchFamily="34" charset="0"/>
                <a:cs typeface="Times New Roman" panose="02020603050405020304" pitchFamily="18" charset="0"/>
              </a:rPr>
              <a:t> </a:t>
            </a:r>
            <a:r>
              <a:rPr lang="vi-VN" sz="3800" dirty="0">
                <a:ea typeface="Calibri" panose="020F0502020204030204" pitchFamily="34" charset="0"/>
                <a:cs typeface="Times New Roman" panose="02020603050405020304" pitchFamily="18" charset="0"/>
              </a:rPr>
              <a:t>4 cm và chiều cao 5 cm.</a:t>
            </a:r>
          </a:p>
        </p:txBody>
      </p:sp>
      <mc:AlternateContent xmlns:mc="http://schemas.openxmlformats.org/markup-compatibility/2006" xmlns:a14="http://schemas.microsoft.com/office/drawing/2010/main">
        <mc:Choice Requires="a14">
          <p:sp>
            <p:nvSpPr>
              <p:cNvPr id="2" name="Rectangle 1"/>
              <p:cNvSpPr/>
              <p:nvPr/>
            </p:nvSpPr>
            <p:spPr>
              <a:xfrm>
                <a:off x="1928400" y="4721301"/>
                <a:ext cx="14378400" cy="378565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6</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thang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r>
                      <a:rPr lang="en-US" sz="4000">
                        <a:effectLst/>
                        <a:latin typeface="Cambria Math" panose="02040503050406030204" pitchFamily="18" charset="0"/>
                        <a:ea typeface="Calibri" panose="020F0502020204030204" pitchFamily="34" charset="0"/>
                        <a:cs typeface="Arial" panose="020B0604020202020204" pitchFamily="34" charset="0"/>
                      </a:rPr>
                      <m:t>,4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928400" y="4721301"/>
                <a:ext cx="14378400" cy="3785652"/>
              </a:xfrm>
              <a:prstGeom prst="rect">
                <a:avLst/>
              </a:prstGeom>
              <a:blipFill>
                <a:blip r:embed="rId6"/>
                <a:stretch>
                  <a:fillRect l="-1484" r="-763" b="-3060"/>
                </a:stretch>
              </a:blipFill>
            </p:spPr>
            <p:txBody>
              <a:bodyPr/>
              <a:lstStyle/>
              <a:p>
                <a:r>
                  <a:rPr lang="en-US">
                    <a:noFill/>
                  </a:rPr>
                  <a:t> </a:t>
                </a:r>
              </a:p>
            </p:txBody>
          </p:sp>
        </mc:Fallback>
      </mc:AlternateContent>
      <p:sp>
        <p:nvSpPr>
          <p:cNvPr id="3" name="Rectangle 2"/>
          <p:cNvSpPr/>
          <p:nvPr/>
        </p:nvSpPr>
        <p:spPr>
          <a:xfrm>
            <a:off x="7771737" y="419100"/>
            <a:ext cx="6155083" cy="861133"/>
          </a:xfrm>
          <a:prstGeom prst="rect">
            <a:avLst/>
          </a:prstGeom>
        </p:spPr>
        <p:txBody>
          <a:bodyPr wrap="none">
            <a:spAutoFit/>
          </a:bodyPr>
          <a:lstStyle/>
          <a:p>
            <a:pPr lvl="0">
              <a:lnSpc>
                <a:spcPct val="150000"/>
              </a:lnSpc>
            </a:pPr>
            <a:r>
              <a:rPr lang="vi-VN" sz="3800" b="1" dirty="0">
                <a:solidFill>
                  <a:prstClr val="black"/>
                </a:solidFill>
                <a:ea typeface="Calibri" panose="020F0502020204030204" pitchFamily="34" charset="0"/>
                <a:cs typeface="Times New Roman" panose="02020603050405020304" pitchFamily="18" charset="0"/>
              </a:rPr>
              <a:t>Viết biểu thức số biểu thị:</a:t>
            </a:r>
          </a:p>
        </p:txBody>
      </p:sp>
      <mc:AlternateContent xmlns:mc="http://schemas.openxmlformats.org/markup-compatibility/2006" xmlns:a14="http://schemas.microsoft.com/office/drawing/2010/main">
        <mc:Choice Requires="a14">
          <p:sp>
            <p:nvSpPr>
              <p:cNvPr id="5" name="Rectangle 4"/>
              <p:cNvSpPr/>
              <p:nvPr/>
            </p:nvSpPr>
            <p:spPr>
              <a:xfrm>
                <a:off x="7671309" y="8481325"/>
                <a:ext cx="464518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671309" y="8481325"/>
                <a:ext cx="4645181" cy="1244828"/>
              </a:xfrm>
              <a:prstGeom prst="rect">
                <a:avLst/>
              </a:prstGeom>
              <a:blipFill>
                <a:blip r:embed="rId7"/>
                <a:stretch>
                  <a:fillRect/>
                </a:stretch>
              </a:blipFill>
            </p:spPr>
            <p:txBody>
              <a:bodyPr/>
              <a:lstStyle/>
              <a:p>
                <a:r>
                  <a:rPr lang="en-US">
                    <a:noFill/>
                  </a:rPr>
                  <a:t> </a:t>
                </a:r>
              </a:p>
            </p:txBody>
          </p:sp>
        </mc:Fallback>
      </mc:AlternateContent>
      <p:pic>
        <p:nvPicPr>
          <p:cNvPr id="15"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92400" y="7846566"/>
            <a:ext cx="5289642" cy="4880868"/>
          </a:xfrm>
          <a:prstGeom prst="rect">
            <a:avLst/>
          </a:prstGeom>
        </p:spPr>
      </p:pic>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580" y="531270"/>
            <a:ext cx="905034" cy="886933"/>
          </a:xfrm>
          <a:prstGeom prst="rect">
            <a:avLst/>
          </a:prstGeom>
        </p:spPr>
      </p:pic>
      <p:grpSp>
        <p:nvGrpSpPr>
          <p:cNvPr id="13" name="Group 12"/>
          <p:cNvGrpSpPr/>
          <p:nvPr/>
        </p:nvGrpSpPr>
        <p:grpSpPr>
          <a:xfrm>
            <a:off x="6968716" y="571500"/>
            <a:ext cx="5146486" cy="1172231"/>
            <a:chOff x="7332978" y="539360"/>
            <a:chExt cx="4685607" cy="1172231"/>
          </a:xfrm>
          <a:solidFill>
            <a:srgbClr val="FFE07D"/>
          </a:solidFill>
        </p:grpSpPr>
        <p:grpSp>
          <p:nvGrpSpPr>
            <p:cNvPr id="14" name="Group 6"/>
            <p:cNvGrpSpPr/>
            <p:nvPr/>
          </p:nvGrpSpPr>
          <p:grpSpPr>
            <a:xfrm>
              <a:off x="7370385" y="575388"/>
              <a:ext cx="4648200" cy="1136203"/>
              <a:chOff x="374500" y="75698"/>
              <a:chExt cx="8385740" cy="2387260"/>
            </a:xfrm>
            <a:grpFill/>
          </p:grpSpPr>
          <p:sp>
            <p:nvSpPr>
              <p:cNvPr id="16" name="Freeform 7"/>
              <p:cNvSpPr/>
              <p:nvPr/>
            </p:nvSpPr>
            <p:spPr>
              <a:xfrm>
                <a:off x="374500" y="75698"/>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457200" y="98679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8758">
            <a:off x="16933781" y="258808"/>
            <a:ext cx="1640672" cy="1431859"/>
          </a:xfrm>
          <a:prstGeom prst="rect">
            <a:avLst/>
          </a:prstGeom>
        </p:spPr>
      </p:pic>
      <p:sp>
        <p:nvSpPr>
          <p:cNvPr id="2" name="Rectangle 1"/>
          <p:cNvSpPr/>
          <p:nvPr/>
        </p:nvSpPr>
        <p:spPr>
          <a:xfrm>
            <a:off x="914400" y="2079920"/>
            <a:ext cx="16360789" cy="2862322"/>
          </a:xfrm>
          <a:prstGeom prst="rect">
            <a:avLst/>
          </a:prstGeom>
        </p:spPr>
        <p:txBody>
          <a:bodyPr wrap="square">
            <a:spAutoFit/>
          </a:bodyPr>
          <a:lstStyle/>
          <a:p>
            <a:pPr algn="just">
              <a:lnSpc>
                <a:spcPct val="150000"/>
              </a:lnSpc>
            </a:pPr>
            <a:r>
              <a:rPr lang="vi-VN" sz="4000" dirty="0">
                <a:ea typeface="Times New Roman" panose="02020603050405020304" pitchFamily="18" charset="0"/>
                <a:cs typeface="Times New Roman" panose="02020603050405020304" pitchFamily="18" charset="0"/>
              </a:rPr>
              <a:t>Viết biểu thức số biểu thị:</a:t>
            </a:r>
          </a:p>
          <a:p>
            <a:pPr algn="just">
              <a:lnSpc>
                <a:spcPct val="150000"/>
              </a:lnSpc>
            </a:pPr>
            <a:r>
              <a:rPr lang="vi-VN" sz="4000" dirty="0">
                <a:ea typeface="Times New Roman" panose="02020603050405020304" pitchFamily="18" charset="0"/>
                <a:cs typeface="Times New Roman" panose="02020603050405020304" pitchFamily="18" charset="0"/>
              </a:rPr>
              <a:t>a) Diện tích của hình tam giác có độ dài cạnh đáy là 3 cm, chiều cao tương ứng là 5 cm;</a:t>
            </a:r>
          </a:p>
        </p:txBody>
      </p:sp>
      <p:pic>
        <p:nvPicPr>
          <p:cNvPr id="18"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883" y="9139515"/>
            <a:ext cx="905034" cy="886933"/>
          </a:xfrm>
          <a:prstGeom prst="rect">
            <a:avLst/>
          </a:prstGeom>
        </p:spPr>
      </p:pic>
      <p:sp>
        <p:nvSpPr>
          <p:cNvPr id="3" name="Rectangle 2"/>
          <p:cNvSpPr/>
          <p:nvPr/>
        </p:nvSpPr>
        <p:spPr>
          <a:xfrm>
            <a:off x="914400" y="6490037"/>
            <a:ext cx="124206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Diện tích của hình tròn có bán kính là 2 cm.</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8186591" y="5041672"/>
                <a:ext cx="2405209" cy="1244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.3.5</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8186591" y="5041672"/>
                <a:ext cx="2405209" cy="1244828"/>
              </a:xfrm>
              <a:prstGeom prst="rect">
                <a:avLst/>
              </a:prstGeom>
              <a:blipFill>
                <a:blip r:embed="rId15"/>
                <a:stretch>
                  <a:fillRect/>
                </a:stretch>
              </a:blipFill>
            </p:spPr>
            <p:txBody>
              <a:bodyPr/>
              <a:lstStyle/>
              <a:p>
                <a:r>
                  <a:rPr lang="en-US">
                    <a:noFill/>
                  </a:rPr>
                  <a:t> </a:t>
                </a:r>
              </a:p>
            </p:txBody>
          </p:sp>
        </mc:Fallback>
      </mc:AlternateContent>
      <p:sp>
        <p:nvSpPr>
          <p:cNvPr id="6" name="Right Arrow 5"/>
          <p:cNvSpPr/>
          <p:nvPr/>
        </p:nvSpPr>
        <p:spPr>
          <a:xfrm>
            <a:off x="7045898" y="545739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8186591" y="8127672"/>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𝜋</m:t>
                          </m:r>
                          <m:r>
                            <m:rPr>
                              <m:nor/>
                            </m:rPr>
                            <a:rPr lang="en-US" sz="3200" dirty="0">
                              <a:latin typeface="Calibri" panose="020F0502020204030204" pitchFamily="34" charset="0"/>
                              <a:ea typeface="Calibri" panose="020F0502020204030204" pitchFamily="34" charset="0"/>
                              <a:cs typeface="Times New Roman" panose="02020603050405020304" pitchFamily="18" charset="0"/>
                            </a:rPr>
                            <m:t> </m:t>
                          </m:r>
                          <m:r>
                            <a:rPr lang="en-US" sz="3200" b="0" i="1" dirty="0" smtClean="0">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2</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186591" y="8127672"/>
                <a:ext cx="2405209" cy="1118255"/>
              </a:xfrm>
              <a:prstGeom prst="rect">
                <a:avLst/>
              </a:prstGeom>
              <a:blipFill rotWithShape="0">
                <a:blip r:embed="rId16"/>
                <a:stretch>
                  <a:fillRect/>
                </a:stretch>
              </a:blipFill>
            </p:spPr>
            <p:txBody>
              <a:bodyPr/>
              <a:lstStyle/>
              <a:p>
                <a:r>
                  <a:rPr lang="en-US">
                    <a:noFill/>
                  </a:rPr>
                  <a:t> </a:t>
                </a:r>
              </a:p>
            </p:txBody>
          </p:sp>
        </mc:Fallback>
      </mc:AlternateContent>
      <p:sp>
        <p:nvSpPr>
          <p:cNvPr id="20" name="Right Arrow 19"/>
          <p:cNvSpPr/>
          <p:nvPr/>
        </p:nvSpPr>
        <p:spPr>
          <a:xfrm>
            <a:off x="7009803" y="8480108"/>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30"/>
          <p:cNvPicPr>
            <a:picLocks noChangeAspect="1"/>
          </p:cNvPicPr>
          <p:nvPr/>
        </p:nvPicPr>
        <p:blipFill>
          <a:blip r:embed="rId17"/>
          <a:srcRect/>
          <a:stretch>
            <a:fillRect/>
          </a:stretch>
        </p:blipFill>
        <p:spPr>
          <a:xfrm flipH="1">
            <a:off x="14375905" y="6449892"/>
            <a:ext cx="2919337" cy="3355560"/>
          </a:xfrm>
          <a:prstGeom prst="rect">
            <a:avLst/>
          </a:prstGeom>
        </p:spPr>
      </p:pic>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8131" flipH="1">
            <a:off x="-91968" y="8480741"/>
            <a:ext cx="981321" cy="1528971"/>
          </a:xfrm>
          <a:prstGeom prst="rect">
            <a:avLst/>
          </a:prstGeom>
        </p:spPr>
      </p:pic>
      <p:pic>
        <p:nvPicPr>
          <p:cNvPr id="12"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151981">
            <a:off x="16604675" y="347951"/>
            <a:ext cx="1354912" cy="1398620"/>
          </a:xfrm>
          <a:prstGeom prst="rect">
            <a:avLst/>
          </a:prstGeom>
        </p:spPr>
      </p:pic>
      <p:sp>
        <p:nvSpPr>
          <p:cNvPr id="22" name="TextBox 21"/>
          <p:cNvSpPr txBox="1"/>
          <p:nvPr/>
        </p:nvSpPr>
        <p:spPr>
          <a:xfrm>
            <a:off x="2533893" y="2170294"/>
            <a:ext cx="3581400" cy="707886"/>
          </a:xfrm>
          <a:prstGeom prst="rect">
            <a:avLst/>
          </a:prstGeom>
          <a:noFill/>
        </p:spPr>
        <p:txBody>
          <a:bodyPr wrap="square" rtlCol="0">
            <a:spAutoFit/>
          </a:bodyPr>
          <a:lstStyle/>
          <a:p>
            <a:endParaRPr lang="en-US"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535814" y="2953077"/>
            <a:ext cx="15488166" cy="2723823"/>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x (cm);</a:t>
            </a: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x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y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30 000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16 000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p>
        </p:txBody>
      </p:sp>
      <p:sp>
        <p:nvSpPr>
          <p:cNvPr id="15" name="Oval Callout 14"/>
          <p:cNvSpPr/>
          <p:nvPr/>
        </p:nvSpPr>
        <p:spPr>
          <a:xfrm>
            <a:off x="8403597" y="5981700"/>
            <a:ext cx="1752600" cy="809572"/>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535814" y="7048500"/>
                <a:ext cx="16033060" cy="2929007"/>
              </a:xfrm>
              <a:prstGeom prst="rect">
                <a:avLst/>
              </a:prstGeom>
            </p:spPr>
            <p:txBody>
              <a:bodyPr wrap="square">
                <a:spAutoFit/>
              </a:bodyPr>
              <a:lstStyle/>
              <a:p>
                <a:pPr marL="742950" indent="-742950" algn="just">
                  <a:lnSpc>
                    <a:spcPct val="150000"/>
                  </a:lnSpc>
                  <a:spcAft>
                    <a:spcPts val="800"/>
                  </a:spcAft>
                  <a:buAutoNum type="alphaLcParenR"/>
                </a:pPr>
                <a:r>
                  <a:rPr lang="en-US" sz="3800" dirty="0">
                    <a:latin typeface="Arial" panose="020B0604020202020204" pitchFamily="34" charset="0"/>
                    <a:ea typeface="Calibri" panose="020F0502020204030204" pitchFamily="34" charset="0"/>
                    <a:cs typeface="Times New Roman" panose="02020603050405020304" pitchFamily="18" charset="0"/>
                  </a:rPr>
                  <a:t>Diện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x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2 </m:t>
                        </m:r>
                      </m:sup>
                    </m:sSup>
                    <m:r>
                      <a:rPr lang="en-US" sz="3800" b="0" i="1" smtClean="0">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latin typeface="Cambria Math" panose="02040503050406030204" pitchFamily="18" charset="0"/>
                        <a:ea typeface="Calibri" panose="020F0502020204030204" pitchFamily="34" charset="0"/>
                        <a:cs typeface="Times New Roman" panose="02020603050405020304" pitchFamily="18" charset="0"/>
                      </a:rPr>
                      <m:t>𝑐𝑚</m:t>
                    </m:r>
                  </m:oMath>
                </a14:m>
                <a:r>
                  <a:rPr lang="en-US" sz="3800" baseline="30000" dirty="0">
                    <a:latin typeface="Arial" panose="020B0604020202020204" pitchFamily="34" charset="0"/>
                    <a:ea typeface="Calibri" panose="020F0502020204030204" pitchFamily="34" charset="0"/>
                    <a:cs typeface="Times New Roman" panose="02020603050405020304" pitchFamily="18" charset="0"/>
                  </a:rPr>
                  <a:t>2</a:t>
                </a:r>
                <a:r>
                  <a:rPr lang="en-US" sz="3800" dirty="0">
                    <a:latin typeface="Arial" panose="020B0604020202020204" pitchFamily="34" charset="0"/>
                    <a:ea typeface="Calibri" panose="020F0502020204030204" pitchFamily="34" charset="0"/>
                    <a:cs typeface="Times New Roman" panose="02020603050405020304" pitchFamily="18" charset="0"/>
                  </a:rPr>
                  <a:t>)</a:t>
                </a:r>
              </a:p>
              <a:p>
                <a:pPr marL="742950" indent="-742950" algn="just">
                  <a:lnSpc>
                    <a:spcPct val="150000"/>
                  </a:lnSpc>
                  <a:spcAft>
                    <a:spcPts val="800"/>
                  </a:spcAft>
                  <a:buAutoNum type="alphaLcParenR"/>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800"/>
                  </a:spcAft>
                </a:pPr>
                <a14:m>
                  <m:oMath xmlns:m="http://schemas.openxmlformats.org/officeDocument/2006/math">
                    <m:r>
                      <a:rPr lang="en-US" sz="3800" i="1" dirty="0" smtClean="0">
                        <a:latin typeface="Cambria Math" panose="02040503050406030204" pitchFamily="18" charset="0"/>
                        <a:ea typeface="Calibri" panose="020F0502020204030204" pitchFamily="34" charset="0"/>
                        <a:cs typeface="Times New Roman" panose="02020603050405020304" pitchFamily="18" charset="0"/>
                      </a:rPr>
                      <m:t>30 000 . 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+ 16 000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𝑦</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535814" y="7048500"/>
                <a:ext cx="16033060" cy="2929007"/>
              </a:xfrm>
              <a:prstGeom prst="rect">
                <a:avLst/>
              </a:prstGeom>
              <a:blipFill rotWithShape="0">
                <a:blip r:embed="rId8"/>
                <a:stretch>
                  <a:fillRect l="-1141" b="-3742"/>
                </a:stretch>
              </a:blipFill>
            </p:spPr>
            <p:txBody>
              <a:bodyPr/>
              <a:lstStyle/>
              <a:p>
                <a:r>
                  <a:rPr lang="en-US">
                    <a:noFill/>
                  </a:rPr>
                  <a:t> </a:t>
                </a:r>
              </a:p>
            </p:txBody>
          </p:sp>
        </mc:Fallback>
      </mc:AlternateContent>
      <p:pic>
        <p:nvPicPr>
          <p:cNvPr id="4" name="Picture 3"/>
          <p:cNvPicPr>
            <a:picLocks noChangeAspect="1"/>
          </p:cNvPicPr>
          <p:nvPr/>
        </p:nvPicPr>
        <p:blipFill>
          <a:blip r:embed="rId9"/>
          <a:stretch>
            <a:fillRect/>
          </a:stretch>
        </p:blipFill>
        <p:spPr>
          <a:xfrm>
            <a:off x="15240000" y="7136655"/>
            <a:ext cx="2328874" cy="2731245"/>
          </a:xfrm>
          <a:prstGeom prst="rect">
            <a:avLst/>
          </a:prstGeom>
        </p:spPr>
      </p:pic>
      <p:sp>
        <p:nvSpPr>
          <p:cNvPr id="16" name="Rectangle 15"/>
          <p:cNvSpPr/>
          <p:nvPr/>
        </p:nvSpPr>
        <p:spPr>
          <a:xfrm>
            <a:off x="2586492" y="715314"/>
            <a:ext cx="4706738" cy="784830"/>
          </a:xfrm>
          <a:prstGeom prst="rect">
            <a:avLst/>
          </a:prstGeom>
        </p:spPr>
        <p:txBody>
          <a:bodyPr wrap="none">
            <a:spAutoFit/>
          </a:bodyPr>
          <a:lstStyle/>
          <a:p>
            <a:r>
              <a:rPr lang="nl-NL" sz="4500" b="1" dirty="0">
                <a:solidFill>
                  <a:srgbClr val="0000FF"/>
                </a:solidFill>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solidFill>
                <a:srgbClr val="0000FF"/>
              </a:solidFill>
              <a:latin typeface="Arial" panose="020B0604020202020204" pitchFamily="34" charset="0"/>
              <a:cs typeface="Arial" panose="020B0604020202020204" pitchFamily="34" charset="0"/>
            </a:endParaRPr>
          </a:p>
        </p:txBody>
      </p:sp>
      <p:sp>
        <p:nvSpPr>
          <p:cNvPr id="18" name="Oval 17"/>
          <p:cNvSpPr/>
          <p:nvPr/>
        </p:nvSpPr>
        <p:spPr>
          <a:xfrm>
            <a:off x="1126287" y="486770"/>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II</a:t>
            </a:r>
          </a:p>
        </p:txBody>
      </p:sp>
      <p:sp>
        <p:nvSpPr>
          <p:cNvPr id="6" name="Rectangle 5"/>
          <p:cNvSpPr/>
          <p:nvPr/>
        </p:nvSpPr>
        <p:spPr>
          <a:xfrm>
            <a:off x="3223758" y="2028106"/>
            <a:ext cx="5451364" cy="861133"/>
          </a:xfrm>
          <a:prstGeom prst="rect">
            <a:avLst/>
          </a:prstGeom>
        </p:spPr>
        <p:txBody>
          <a:bodyPr wrap="none">
            <a:spAutoFit/>
          </a:bodyPr>
          <a:lstStyle/>
          <a:p>
            <a:pPr lvl="0" algn="just">
              <a:lnSpc>
                <a:spcPct val="150000"/>
              </a:lnSpc>
            </a:pPr>
            <a:r>
              <a:rPr lang="en-US"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Viết</a:t>
            </a:r>
            <a:r>
              <a:rPr lang="en-US"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thị</a:t>
            </a:r>
            <a:r>
              <a:rPr lang="en-US"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p:txBody>
      </p:sp>
      <p:pic>
        <p:nvPicPr>
          <p:cNvPr id="13" name="Picture 12">
            <a:extLst>
              <a:ext uri="{FF2B5EF4-FFF2-40B4-BE49-F238E27FC236}">
                <a16:creationId xmlns:a16="http://schemas.microsoft.com/office/drawing/2014/main" id="{195A6B8D-E832-448C-B3B7-355CF165BEF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447800" y="2068581"/>
            <a:ext cx="1775958" cy="97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3690">
            <a:off x="1756212" y="1603557"/>
            <a:ext cx="1520372" cy="116377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6459200" y="8420100"/>
            <a:ext cx="3639719" cy="3513983"/>
          </a:xfrm>
          <a:prstGeom prst="rect">
            <a:avLst/>
          </a:prstGeom>
        </p:spPr>
      </p:pic>
      <p:grpSp>
        <p:nvGrpSpPr>
          <p:cNvPr id="11" name="Group 10"/>
          <p:cNvGrpSpPr/>
          <p:nvPr/>
        </p:nvGrpSpPr>
        <p:grpSpPr>
          <a:xfrm>
            <a:off x="16459200" y="496068"/>
            <a:ext cx="1446081" cy="1217664"/>
            <a:chOff x="16459200" y="496068"/>
            <a:chExt cx="1446081" cy="1217664"/>
          </a:xfrm>
        </p:grpSpPr>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459200" y="919652"/>
              <a:ext cx="823225" cy="407122"/>
            </a:xfrm>
            <a:prstGeom prst="rect">
              <a:avLst/>
            </a:prstGeom>
          </p:spPr>
        </p:pic>
      </p:grpSp>
      <p:sp>
        <p:nvSpPr>
          <p:cNvPr id="17" name="TextBox 16"/>
          <p:cNvSpPr txBox="1"/>
          <p:nvPr/>
        </p:nvSpPr>
        <p:spPr>
          <a:xfrm>
            <a:off x="7377619" y="647700"/>
            <a:ext cx="5029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srgbClr val="1F497D"/>
                </a:solidFill>
                <a:latin typeface="Arial" panose="020B0604020202020204" pitchFamily="34" charset="0"/>
                <a:cs typeface="Arial" panose="020B0604020202020204" pitchFamily="34" charset="0"/>
              </a:rPr>
              <a:t>NHẬN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1000" y="2095500"/>
            <a:ext cx="17373600" cy="7660342"/>
          </a:xfrm>
          <a:prstGeom prst="rect">
            <a:avLst/>
          </a:prstGeom>
        </p:spPr>
      </p:pic>
      <p:pic>
        <p:nvPicPr>
          <p:cNvPr id="21"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689" y="5829300"/>
            <a:ext cx="3022511" cy="4656193"/>
          </a:xfrm>
          <a:prstGeom prst="rect">
            <a:avLst/>
          </a:prstGeom>
        </p:spPr>
      </p:pic>
      <p:sp>
        <p:nvSpPr>
          <p:cNvPr id="3" name="Rectangle 2"/>
          <p:cNvSpPr/>
          <p:nvPr/>
        </p:nvSpPr>
        <p:spPr>
          <a:xfrm>
            <a:off x="3200400" y="3184600"/>
            <a:ext cx="12649200" cy="563231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b="1" dirty="0">
                <a:solidFill>
                  <a:schemeClr val="bg1"/>
                </a:solidFill>
              </a:rPr>
              <a:t>Các số, biến số được nối với nhau bởi dấu các phép tính </a:t>
            </a:r>
            <a:r>
              <a:rPr lang="vi-VN" sz="4000" b="1" dirty="0">
                <a:solidFill>
                  <a:srgbClr val="FFFF00"/>
                </a:solidFill>
              </a:rPr>
              <a:t>cộng, trừ, nhân, chia, nâng lên luỹ thừa</a:t>
            </a:r>
            <a:r>
              <a:rPr lang="vi-VN" sz="4000" b="1" dirty="0">
                <a:solidFill>
                  <a:schemeClr val="bg1"/>
                </a:solidFill>
              </a:rPr>
              <a:t> làm thành một </a:t>
            </a:r>
            <a:r>
              <a:rPr lang="vi-VN" sz="4000" b="1" dirty="0">
                <a:solidFill>
                  <a:srgbClr val="FFFF00"/>
                </a:solidFill>
              </a:rPr>
              <a:t>biểu thức đại số. </a:t>
            </a:r>
            <a:r>
              <a:rPr lang="vi-VN" sz="4000" b="1" dirty="0">
                <a:solidFill>
                  <a:schemeClr val="bg1"/>
                </a:solidFill>
              </a:rPr>
              <a:t>Đặc biệt, </a:t>
            </a:r>
            <a:r>
              <a:rPr lang="vi-VN" sz="4000" b="1" dirty="0">
                <a:solidFill>
                  <a:srgbClr val="FFFF00"/>
                </a:solidFill>
              </a:rPr>
              <a:t>biểu thức số </a:t>
            </a:r>
            <a:r>
              <a:rPr lang="vi-VN" sz="4000" b="1" dirty="0">
                <a:solidFill>
                  <a:schemeClr val="bg1"/>
                </a:solidFill>
              </a:rPr>
              <a:t>cũng là </a:t>
            </a:r>
            <a:r>
              <a:rPr lang="vi-VN" sz="4000" b="1" dirty="0">
                <a:solidFill>
                  <a:srgbClr val="FFFF00"/>
                </a:solidFill>
              </a:rPr>
              <a:t>biểu thức đại số.</a:t>
            </a:r>
          </a:p>
          <a:p>
            <a:pPr marL="571500" indent="-571500" algn="just">
              <a:lnSpc>
                <a:spcPct val="150000"/>
              </a:lnSpc>
              <a:buFont typeface="Arial" panose="020B0604020202020204" pitchFamily="34" charset="0"/>
              <a:buChar char="•"/>
            </a:pPr>
            <a:r>
              <a:rPr lang="vi-VN" sz="4000" b="1" dirty="0">
                <a:solidFill>
                  <a:schemeClr val="bg1"/>
                </a:solidFill>
              </a:rPr>
              <a:t>Trong biểu thức đại số có thể có các dấu ngoặc để chỉ thứ tự thực hiện các phép tính.</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956575" y="-815326"/>
            <a:ext cx="12264358" cy="1656969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8758">
            <a:off x="17184719" y="151010"/>
            <a:ext cx="1640672" cy="143185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08758">
            <a:off x="-125608" y="8806391"/>
            <a:ext cx="1640672" cy="1431859"/>
          </a:xfrm>
          <a:prstGeom prst="rect">
            <a:avLst/>
          </a:prstGeom>
        </p:spPr>
      </p:pic>
      <p:sp>
        <p:nvSpPr>
          <p:cNvPr id="14" name="TextBox 13"/>
          <p:cNvSpPr txBox="1"/>
          <p:nvPr/>
        </p:nvSpPr>
        <p:spPr>
          <a:xfrm>
            <a:off x="7486403" y="342900"/>
            <a:ext cx="3029197" cy="938719"/>
          </a:xfrm>
          <a:prstGeom prst="rect">
            <a:avLst/>
          </a:prstGeom>
          <a:noFill/>
        </p:spPr>
        <p:txBody>
          <a:bodyPr wrap="square" rtlCol="0">
            <a:spAutoFit/>
          </a:bodyPr>
          <a:lstStyle/>
          <a:p>
            <a:pPr algn="ctr"/>
            <a:r>
              <a:rPr lang="en-US" sz="5500" b="1" dirty="0">
                <a:solidFill>
                  <a:schemeClr val="tx2"/>
                </a:solidFill>
                <a:latin typeface="Arial" panose="020B0604020202020204" pitchFamily="34" charset="0"/>
                <a:cs typeface="Arial" panose="020B0604020202020204" pitchFamily="34" charset="0"/>
              </a:rPr>
              <a:t>CHÚ Ý</a:t>
            </a:r>
          </a:p>
        </p:txBody>
      </p:sp>
      <mc:AlternateContent xmlns:mc="http://schemas.openxmlformats.org/markup-compatibility/2006" xmlns:a14="http://schemas.microsoft.com/office/drawing/2010/main">
        <mc:Choice Requires="a14">
          <p:sp>
            <p:nvSpPr>
              <p:cNvPr id="7" name="Rectangle 6"/>
              <p:cNvSpPr/>
              <p:nvPr/>
            </p:nvSpPr>
            <p:spPr>
              <a:xfrm>
                <a:off x="1489630" y="1804898"/>
                <a:ext cx="15121970" cy="7986802"/>
              </a:xfrm>
              <a:prstGeom prst="rect">
                <a:avLst/>
              </a:prstGeom>
            </p:spPr>
            <p:txBody>
              <a:bodyPr wrap="square">
                <a:spAutoFit/>
              </a:bodyPr>
              <a:lstStyle/>
              <a:p>
                <a:pPr marL="571500" indent="-571500">
                  <a:lnSpc>
                    <a:spcPct val="150000"/>
                  </a:lnSpc>
                  <a:buFont typeface="Arial" panose="020B0604020202020204" pitchFamily="34" charset="0"/>
                  <a:buChar char="•"/>
                </a:pPr>
                <a:r>
                  <a:rPr lang="en-US" sz="3800" dirty="0">
                    <a:latin typeface="Arial" panose="020B0604020202020204" pitchFamily="34" charset="0"/>
                    <a:ea typeface="Calibri" panose="020F0502020204030204" pitchFamily="34" charset="0"/>
                    <a:cs typeface="Arial" panose="020B0604020202020204" pitchFamily="34" charset="0"/>
                  </a:rPr>
                  <a:t>Để </a:t>
                </a:r>
                <a:r>
                  <a:rPr lang="en-US" sz="3800" dirty="0" err="1">
                    <a:latin typeface="Arial" panose="020B0604020202020204" pitchFamily="34" charset="0"/>
                    <a:ea typeface="Calibri" panose="020F0502020204030204" pitchFamily="34" charset="0"/>
                    <a:cs typeface="Arial" panose="020B0604020202020204" pitchFamily="34" charset="0"/>
                  </a:rPr>
                  <a:t>cho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thường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a:effectLst/>
                    <a:latin typeface="Arial" panose="020B0604020202020204" pitchFamily="34" charset="0"/>
                    <a:ea typeface="Calibri" panose="020F0502020204030204" pitchFamily="34" charset="0"/>
                    <a:cs typeface="Arial" panose="020B0604020202020204" pitchFamily="34" charset="0"/>
                  </a:rPr>
                  <a:t>Không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dấu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cũng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lvl="0">
                  <a:lnSpc>
                    <a:spcPct val="150000"/>
                  </a:lnSpc>
                  <a:tabLst>
                    <a:tab pos="457200" algn="l"/>
                  </a:tabLst>
                </a:pP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Chẳng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𝒙𝒚</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m:t>
                    </m:r>
                    <m:r>
                      <a:rPr lang="en-US" sz="3800" b="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sz="38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𝒚</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oMath>
                </a14:m>
                <a:r>
                  <a:rPr lang="en-US" sz="3800" b="1" i="1" dirty="0">
                    <a:solidFill>
                      <a:srgbClr val="FF0000"/>
                    </a:solidFill>
                    <a:latin typeface="Cambria Math" panose="02040503050406030204" pitchFamily="18"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US" sz="38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oMath>
                </a14:m>
                <a:endParaRPr lang="en-US" sz="3800" b="1" i="1" dirty="0">
                  <a:solidFill>
                    <a:srgbClr val="FF0000"/>
                  </a:solidFill>
                  <a:latin typeface="Cambria Math" panose="02040503050406030204" pitchFamily="18"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𝟏</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oMath>
                </a14:m>
                <a:r>
                  <a:rPr lang="en-US" sz="3800" b="1" i="1" dirty="0">
                    <a:solidFill>
                      <a:srgbClr val="FF0000"/>
                    </a:solidFill>
                    <a:latin typeface="Cambria Math" panose="02040503050406030204" pitchFamily="18"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dPr>
                      <m:e>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𝟏</m:t>
                        </m:r>
                      </m:e>
                    </m:d>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3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oMath>
                </a14:m>
                <a:endParaRPr lang="en-US" sz="3800" b="1" i="1" dirty="0">
                  <a:solidFill>
                    <a:srgbClr val="FF0000"/>
                  </a:solidFill>
                  <a:latin typeface="Cambria Math" panose="02040503050406030204" pitchFamily="18"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a:effectLst/>
                    <a:latin typeface="Arial" panose="020B0604020202020204" pitchFamily="34" charset="0"/>
                    <a:ea typeface="Calibri" panose="020F0502020204030204" pitchFamily="34" charset="0"/>
                    <a:cs typeface="Arial" panose="020B0604020202020204" pitchFamily="34" charset="0"/>
                  </a:rPr>
                  <a:t>Trong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thực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ta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thể</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những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chất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tắc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Chẳng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𝑧</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𝑥𝑧</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9630" y="1804898"/>
                <a:ext cx="15121970" cy="7986802"/>
              </a:xfrm>
              <a:prstGeom prst="rect">
                <a:avLst/>
              </a:prstGeom>
              <a:blipFill rotWithShape="0">
                <a:blip r:embed="rId8"/>
                <a:stretch>
                  <a:fillRect l="-1209" r="-1330"/>
                </a:stretch>
              </a:blipFill>
            </p:spPr>
            <p:txBody>
              <a:bodyPr/>
              <a:lstStyle/>
              <a:p>
                <a:r>
                  <a:rPr lang="en-US">
                    <a:noFill/>
                  </a:rPr>
                  <a:t> </a:t>
                </a:r>
              </a:p>
            </p:txBody>
          </p:sp>
        </mc:Fallback>
      </mc:AlternateContent>
      <p:pic>
        <p:nvPicPr>
          <p:cNvPr id="21" name="Picture 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043257" y="7507620"/>
            <a:ext cx="1746285" cy="2587090"/>
          </a:xfrm>
          <a:prstGeom prst="rect">
            <a:avLst/>
          </a:prstGeom>
        </p:spPr>
      </p:pic>
      <p:pic>
        <p:nvPicPr>
          <p:cNvPr id="22"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5030" y="1181100"/>
            <a:ext cx="1063343" cy="1007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2796" y="776775"/>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08758">
            <a:off x="16988609" y="199163"/>
            <a:ext cx="1640672" cy="1431859"/>
          </a:xfrm>
          <a:prstGeom prst="rect">
            <a:avLst/>
          </a:prstGeom>
        </p:spPr>
      </p:pic>
      <p:sp>
        <p:nvSpPr>
          <p:cNvPr id="5" name="Rectangle 4"/>
          <p:cNvSpPr/>
          <p:nvPr/>
        </p:nvSpPr>
        <p:spPr>
          <a:xfrm>
            <a:off x="904182" y="2193038"/>
            <a:ext cx="17079018" cy="101566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36196" y="3162300"/>
                <a:ext cx="10134600" cy="353943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36196" y="3162300"/>
                <a:ext cx="10134600" cy="3539430"/>
              </a:xfrm>
              <a:prstGeom prst="rect">
                <a:avLst/>
              </a:prstGeom>
              <a:blipFill>
                <a:blip r:embed="rId6"/>
                <a:stretch>
                  <a:fillRect l="-2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36196" y="5426209"/>
                <a:ext cx="11277600" cy="1850891"/>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36196" y="5426209"/>
                <a:ext cx="11277600" cy="1850891"/>
              </a:xfrm>
              <a:prstGeom prst="rect">
                <a:avLst/>
              </a:prstGeom>
              <a:blipFill>
                <a:blip r:embed="rId7"/>
                <a:stretch>
                  <a:fillRect l="-1946"/>
                </a:stretch>
              </a:blipFill>
            </p:spPr>
            <p:txBody>
              <a:bodyPr/>
              <a:lstStyle/>
              <a:p>
                <a:r>
                  <a:rPr lang="en-US">
                    <a:noFill/>
                  </a:rPr>
                  <a:t> </a:t>
                </a:r>
              </a:p>
            </p:txBody>
          </p:sp>
        </mc:Fallback>
      </mc:AlternateContent>
      <p:pic>
        <p:nvPicPr>
          <p:cNvPr id="15"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868400" y="6351654"/>
            <a:ext cx="3531100" cy="3367787"/>
          </a:xfrm>
          <a:prstGeom prst="rect">
            <a:avLst/>
          </a:prstGeom>
        </p:spPr>
      </p:pic>
      <p:grpSp>
        <p:nvGrpSpPr>
          <p:cNvPr id="16" name="Group 3"/>
          <p:cNvGrpSpPr/>
          <p:nvPr/>
        </p:nvGrpSpPr>
        <p:grpSpPr>
          <a:xfrm>
            <a:off x="-869805" y="951158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1394" flipH="1">
            <a:off x="-294549" y="8333798"/>
            <a:ext cx="1808297" cy="1739253"/>
          </a:xfrm>
          <a:prstGeom prst="rect">
            <a:avLst/>
          </a:prstGeom>
        </p:spPr>
      </p:pic>
      <p:pic>
        <p:nvPicPr>
          <p:cNvPr id="20" name="Picture 7"/>
          <p:cNvPicPr>
            <a:picLocks noChangeAspect="1"/>
          </p:cNvPicPr>
          <p:nvPr/>
        </p:nvPicPr>
        <p:blipFill>
          <a:blip r:embed="rId12"/>
          <a:srcRect/>
          <a:stretch>
            <a:fillRect/>
          </a:stretch>
        </p:blipFill>
        <p:spPr>
          <a:xfrm>
            <a:off x="9443691" y="3452079"/>
            <a:ext cx="990599" cy="984408"/>
          </a:xfrm>
          <a:prstGeom prst="rect">
            <a:avLst/>
          </a:prstGeom>
        </p:spPr>
      </p:pic>
      <p:pic>
        <p:nvPicPr>
          <p:cNvPr id="21" name="Picture 7"/>
          <p:cNvPicPr>
            <a:picLocks noChangeAspect="1"/>
          </p:cNvPicPr>
          <p:nvPr/>
        </p:nvPicPr>
        <p:blipFill>
          <a:blip r:embed="rId12"/>
          <a:srcRect/>
          <a:stretch>
            <a:fillRect/>
          </a:stretch>
        </p:blipFill>
        <p:spPr>
          <a:xfrm>
            <a:off x="8489187" y="4679866"/>
            <a:ext cx="990599" cy="984408"/>
          </a:xfrm>
          <a:prstGeom prst="rect">
            <a:avLst/>
          </a:prstGeom>
        </p:spPr>
      </p:pic>
      <p:pic>
        <p:nvPicPr>
          <p:cNvPr id="23"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277600" y="6057900"/>
            <a:ext cx="1055392" cy="1017753"/>
          </a:xfrm>
          <a:prstGeom prst="rect">
            <a:avLst/>
          </a:prstGeom>
        </p:spPr>
      </p:pic>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6518240" y="842178"/>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8758">
            <a:off x="16879919" y="89971"/>
            <a:ext cx="1640672" cy="1431859"/>
          </a:xfrm>
          <a:prstGeom prst="rect">
            <a:avLst/>
          </a:prstGeom>
        </p:spPr>
      </p:pic>
      <p:pic>
        <p:nvPicPr>
          <p:cNvPr id="11" name="Picture 10"/>
          <p:cNvPicPr>
            <a:picLocks noChangeAspect="1"/>
          </p:cNvPicPr>
          <p:nvPr/>
        </p:nvPicPr>
        <p:blipFill>
          <a:blip r:embed="rId6"/>
          <a:stretch>
            <a:fillRect/>
          </a:stretch>
        </p:blipFill>
        <p:spPr>
          <a:xfrm>
            <a:off x="6019800" y="7936832"/>
            <a:ext cx="6564094" cy="2146969"/>
          </a:xfrm>
          <a:prstGeom prst="rect">
            <a:avLst/>
          </a:prstGeom>
        </p:spPr>
      </p:pic>
      <p:sp>
        <p:nvSpPr>
          <p:cNvPr id="5" name="Rectangle 4"/>
          <p:cNvSpPr/>
          <p:nvPr/>
        </p:nvSpPr>
        <p:spPr>
          <a:xfrm>
            <a:off x="2811265" y="2586971"/>
            <a:ext cx="9144000" cy="901593"/>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811265" y="5270837"/>
                <a:ext cx="4438010"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811265" y="5270837"/>
                <a:ext cx="4438010" cy="1015663"/>
              </a:xfrm>
              <a:prstGeom prst="rect">
                <a:avLst/>
              </a:prstGeom>
              <a:blipFill>
                <a:blip r:embed="rId10"/>
                <a:stretch>
                  <a:fillRect l="-480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1265" y="4006215"/>
                <a:ext cx="9144000" cy="984885"/>
              </a:xfrm>
              <a:prstGeom prst="rect">
                <a:avLst/>
              </a:prstGeom>
            </p:spPr>
            <p:txBody>
              <a:bodyPr>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811265" y="4006215"/>
                <a:ext cx="9144000" cy="984885"/>
              </a:xfrm>
              <a:prstGeom prst="rect">
                <a:avLst/>
              </a:prstGeom>
              <a:blipFill>
                <a:blip r:embed="rId11"/>
                <a:stretch>
                  <a:fillRect l="-2333" t="-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99540" y="4092997"/>
                <a:ext cx="240520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9299540" y="4092997"/>
                <a:ext cx="2405209" cy="707886"/>
              </a:xfrm>
              <a:prstGeom prst="rect">
                <a:avLst/>
              </a:prstGeom>
              <a:blipFill>
                <a:blip r:embed="rId12"/>
                <a:stretch>
                  <a:fillRect/>
                </a:stretch>
              </a:blipFill>
            </p:spPr>
            <p:txBody>
              <a:bodyPr/>
              <a:lstStyle/>
              <a:p>
                <a:r>
                  <a:rPr lang="en-US">
                    <a:noFill/>
                  </a:rPr>
                  <a:t> </a:t>
                </a:r>
              </a:p>
            </p:txBody>
          </p:sp>
        </mc:Fallback>
      </mc:AlternateContent>
      <p:sp>
        <p:nvSpPr>
          <p:cNvPr id="16" name="Right Arrow 15"/>
          <p:cNvSpPr/>
          <p:nvPr/>
        </p:nvSpPr>
        <p:spPr>
          <a:xfrm>
            <a:off x="8153400" y="4203006"/>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9299540" y="5502414"/>
                <a:ext cx="240520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𝑥</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9299540" y="5502414"/>
                <a:ext cx="2405209" cy="707886"/>
              </a:xfrm>
              <a:prstGeom prst="rect">
                <a:avLst/>
              </a:prstGeom>
              <a:blipFill>
                <a:blip r:embed="rId13"/>
                <a:stretch>
                  <a:fillRect/>
                </a:stretch>
              </a:blipFill>
            </p:spPr>
            <p:txBody>
              <a:bodyPr/>
              <a:lstStyle/>
              <a:p>
                <a:r>
                  <a:rPr lang="en-US">
                    <a:noFill/>
                  </a:rPr>
                  <a:t> </a:t>
                </a:r>
              </a:p>
            </p:txBody>
          </p:sp>
        </mc:Fallback>
      </mc:AlternateContent>
      <p:sp>
        <p:nvSpPr>
          <p:cNvPr id="18" name="Right Arrow 17"/>
          <p:cNvSpPr/>
          <p:nvPr/>
        </p:nvSpPr>
        <p:spPr>
          <a:xfrm>
            <a:off x="8153400" y="5612423"/>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0" name="Picture 25"/>
          <p:cNvPicPr>
            <a:picLocks noChangeAspect="1"/>
          </p:cNvPicPr>
          <p:nvPr/>
        </p:nvPicPr>
        <p:blipFill>
          <a:blip r:embed="rId14"/>
          <a:srcRect/>
          <a:stretch>
            <a:fillRect/>
          </a:stretch>
        </p:blipFill>
        <p:spPr>
          <a:xfrm>
            <a:off x="14325600" y="5191615"/>
            <a:ext cx="2118610" cy="1698113"/>
          </a:xfrm>
          <a:prstGeom prst="rect">
            <a:avLst/>
          </a:prstGeom>
        </p:spPr>
      </p:pic>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3176742" y="2246001"/>
            <a:ext cx="13033974"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Cho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về</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chỉ</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rõ</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biến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nếu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Callout 19"/>
          <p:cNvSpPr/>
          <p:nvPr/>
        </p:nvSpPr>
        <p:spPr>
          <a:xfrm>
            <a:off x="8817429" y="3771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352799" y="5106463"/>
            <a:ext cx="13534243" cy="3170099"/>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nSpc>
                <a:spcPct val="150000"/>
              </a:lnSpc>
              <a:spcAft>
                <a:spcPts val="1200"/>
              </a:spcAft>
              <a:buFontTx/>
              <a:buChar char="-"/>
            </a:pP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5x + 6y.</a:t>
            </a:r>
          </a:p>
          <a:p>
            <a:pPr marL="571500" indent="-571500">
              <a:lnSpc>
                <a:spcPct val="150000"/>
              </a:lnSpc>
              <a:spcAft>
                <a:spcPts val="1200"/>
              </a:spcAft>
              <a:buFontTx/>
              <a:buChar char="-"/>
            </a:pP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68400" y="7581900"/>
            <a:ext cx="3018643" cy="2180970"/>
          </a:xfrm>
          <a:prstGeom prst="rect">
            <a:avLst/>
          </a:prstGeom>
        </p:spPr>
      </p:pic>
      <p:pic>
        <p:nvPicPr>
          <p:cNvPr id="23"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151981">
            <a:off x="673319" y="8432159"/>
            <a:ext cx="1354912" cy="1398620"/>
          </a:xfrm>
          <a:prstGeom prst="rect">
            <a:avLst/>
          </a:prstGeom>
        </p:spPr>
      </p:pic>
    </p:spTree>
    <p:extLst>
      <p:ext uri="{BB962C8B-B14F-4D97-AF65-F5344CB8AC3E}">
        <p14:creationId xmlns:p14="http://schemas.microsoft.com/office/powerpoint/2010/main" val="27603387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2421" y="240403"/>
            <a:ext cx="905034" cy="886933"/>
          </a:xfrm>
          <a:prstGeom prst="rect">
            <a:avLst/>
          </a:prstGeom>
        </p:spPr>
      </p:pic>
      <p:grpSp>
        <p:nvGrpSpPr>
          <p:cNvPr id="13" name="Group 12"/>
          <p:cNvGrpSpPr/>
          <p:nvPr/>
        </p:nvGrpSpPr>
        <p:grpSpPr>
          <a:xfrm>
            <a:off x="1992826" y="190500"/>
            <a:ext cx="5105400" cy="1075303"/>
            <a:chOff x="7162800" y="452704"/>
            <a:chExt cx="4648200" cy="1222859"/>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452704"/>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8758">
            <a:off x="17337119" y="9375068"/>
            <a:ext cx="1640672" cy="1431859"/>
          </a:xfrm>
          <a:prstGeom prst="rect">
            <a:avLst/>
          </a:prstGeom>
        </p:spPr>
      </p:pic>
      <p:sp>
        <p:nvSpPr>
          <p:cNvPr id="2" name="Rectangle 1"/>
          <p:cNvSpPr/>
          <p:nvPr/>
        </p:nvSpPr>
        <p:spPr>
          <a:xfrm>
            <a:off x="7315200" y="302974"/>
            <a:ext cx="9601200" cy="901593"/>
          </a:xfrm>
          <a:prstGeom prst="rect">
            <a:avLst/>
          </a:prstGeom>
        </p:spPr>
        <p:txBody>
          <a:bodyPr wrap="square">
            <a:spAutoFit/>
          </a:bodyPr>
          <a:lstStyle/>
          <a:p>
            <a:pPr lvl="0" algn="just">
              <a:lnSpc>
                <a:spcPct val="150000"/>
              </a:lnSpc>
            </a:pPr>
            <a:r>
              <a:rPr lang="vi-VN" sz="4000" b="1" dirty="0">
                <a:solidFill>
                  <a:srgbClr val="0000FF"/>
                </a:solidFill>
                <a:ea typeface="Times New Roman" panose="02020603050405020304" pitchFamily="18" charset="0"/>
                <a:cs typeface="Times New Roman" panose="02020603050405020304" pitchFamily="18" charset="0"/>
              </a:rPr>
              <a:t>Giải bài toán nêu trong phần mở đầu.</a:t>
            </a:r>
            <a:endParaRPr kumimoji="0" lang="vi-VN" sz="40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661" y="9362842"/>
            <a:ext cx="905034" cy="886933"/>
          </a:xfrm>
          <a:prstGeom prst="rect">
            <a:avLst/>
          </a:prstGeom>
        </p:spPr>
      </p:pic>
      <p:sp>
        <p:nvSpPr>
          <p:cNvPr id="4" name="Rectangle 3"/>
          <p:cNvSpPr/>
          <p:nvPr/>
        </p:nvSpPr>
        <p:spPr>
          <a:xfrm>
            <a:off x="685800" y="1471037"/>
            <a:ext cx="16230600" cy="563231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Arial" panose="020B0604020202020204" pitchFamily="34" charset="0"/>
              </a:rPr>
              <a:t>Bài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toán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mở</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đầu</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b="1" dirty="0">
                <a:latin typeface="Arial" panose="020B0604020202020204" pitchFamily="34" charset="0"/>
                <a:ea typeface="Calibri" panose="020F0502020204030204" pitchFamily="34" charset="0"/>
                <a:cs typeface="Arial" panose="020B0604020202020204" pitchFamily="34" charset="0"/>
              </a:rPr>
              <a:t>Các bạn lớp 7A quyên góp tiền mua vở và bút bi để ủng hộ học sinh vùng lũ lụt. </a:t>
            </a:r>
            <a:r>
              <a:rPr lang="nl-NL" sz="4000" b="1" dirty="0">
                <a:solidFill>
                  <a:srgbClr val="FF0000"/>
                </a:solidFill>
                <a:latin typeface="Arial" panose="020B0604020202020204" pitchFamily="34" charset="0"/>
                <a:ea typeface="Calibri" panose="020F0502020204030204" pitchFamily="34" charset="0"/>
                <a:cs typeface="Arial" panose="020B0604020202020204" pitchFamily="34" charset="0"/>
              </a:rPr>
              <a:t>Giá mỗi quyển vở là 6 000 đồng, giá mỗi chiếc bút bi là 3 000 đồng</a:t>
            </a:r>
            <a:r>
              <a:rPr lang="nl-NL" sz="4000" b="1" dirty="0">
                <a:latin typeface="Arial" panose="020B0604020202020204" pitchFamily="34" charset="0"/>
                <a:ea typeface="Calibri" panose="020F0502020204030204" pitchFamily="34" charset="0"/>
                <a:cs typeface="Arial" panose="020B0604020202020204" pitchFamily="34" charset="0"/>
              </a:rPr>
              <a:t>.</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b="1" dirty="0">
                <a:solidFill>
                  <a:srgbClr val="0000FF"/>
                </a:solidFill>
                <a:latin typeface="Arial" panose="020B0604020202020204" pitchFamily="34" charset="0"/>
                <a:ea typeface="Calibri" panose="020F0502020204030204" pitchFamily="34" charset="0"/>
                <a:cs typeface="Arial" panose="020B0604020202020204" pitchFamily="34" charset="0"/>
              </a:rPr>
              <a:t>Nếu mua 15 quyển vở và 10 chiếc bút bi thì hết 120 000 đồng.</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b="1" dirty="0">
                <a:solidFill>
                  <a:srgbClr val="FF0000"/>
                </a:solidFill>
                <a:latin typeface="Arial" panose="020B0604020202020204" pitchFamily="34" charset="0"/>
                <a:ea typeface="Calibri" panose="020F0502020204030204" pitchFamily="34" charset="0"/>
                <a:cs typeface="Arial" panose="020B0604020202020204" pitchFamily="34" charset="0"/>
              </a:rPr>
              <a:t>Nếu mua 12 quyển vở và 18 chiếc bút bi thì hết 126 000 đồng</a:t>
            </a:r>
            <a:r>
              <a:rPr lang="nl-NL" sz="4000" b="1" dirty="0">
                <a:latin typeface="Arial" panose="020B0604020202020204" pitchFamily="34" charset="0"/>
                <a:ea typeface="Calibri" panose="020F0502020204030204" pitchFamily="34" charset="0"/>
                <a:cs typeface="Arial" panose="020B0604020202020204" pitchFamily="34" charset="0"/>
              </a:rPr>
              <a:t>. Có thể sử dụng một biểu thức để biểu thị số tiền mua a quyển vở và b chiếc bút bi được không?</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Oval Callout 21"/>
          <p:cNvSpPr/>
          <p:nvPr/>
        </p:nvSpPr>
        <p:spPr>
          <a:xfrm>
            <a:off x="8153400" y="7059483"/>
            <a:ext cx="1752600" cy="81235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1992826" y="8095033"/>
                <a:ext cx="15482123" cy="1839606"/>
              </a:xfrm>
              <a:prstGeom prst="rect">
                <a:avLst/>
              </a:prstGeom>
            </p:spPr>
            <p:txBody>
              <a:bodyPr wrap="none">
                <a:spAutoFit/>
              </a:bodyPr>
              <a:lstStyle/>
              <a:p>
                <a:pPr>
                  <a:lnSpc>
                    <a:spcPct val="150000"/>
                  </a:lnSpc>
                </a:pP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Biểu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thức</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để</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biểu</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thị</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tiền</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mua</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quyển</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vở</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và</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b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chiếc</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bút</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bi:</a:t>
                </a:r>
              </a:p>
              <a:p>
                <a:pPr algn="ctr">
                  <a:lnSpc>
                    <a:spcPct val="150000"/>
                  </a:lnSpc>
                </a:pPr>
                <a14:m>
                  <m:oMath xmlns:m="http://schemas.openxmlformats.org/officeDocument/2006/math">
                    <m:r>
                      <a:rPr lang="en-US" sz="4000" b="1" i="1" dirty="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en-US" sz="4000" b="1" i="1" dirty="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𝟎𝟎𝟎</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𝒂</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en-US" sz="4000" b="1" i="1" dirty="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𝟎𝟎𝟎</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𝒃</m:t>
                    </m:r>
                    <m:r>
                      <a:rPr lang="en-US" sz="4000" b="1" i="1" dirty="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đồng</a:t>
                </a:r>
                <a:r>
                  <a:rPr lang="en-US" sz="4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92826" y="8095033"/>
                <a:ext cx="15482123" cy="1839606"/>
              </a:xfrm>
              <a:prstGeom prst="rect">
                <a:avLst/>
              </a:prstGeom>
              <a:blipFill rotWithShape="0">
                <a:blip r:embed="rId6"/>
                <a:stretch>
                  <a:fillRect l="-1417" r="-394" b="-12583"/>
                </a:stretch>
              </a:blipFill>
            </p:spPr>
            <p:txBody>
              <a:bodyPr/>
              <a:lstStyle/>
              <a:p>
                <a:r>
                  <a:rPr lang="en-US">
                    <a:noFill/>
                  </a:rPr>
                  <a:t> </a:t>
                </a:r>
              </a:p>
            </p:txBody>
          </p:sp>
        </mc:Fallback>
      </mc:AlternateContent>
    </p:spTree>
    <p:extLst>
      <p:ext uri="{BB962C8B-B14F-4D97-AF65-F5344CB8AC3E}">
        <p14:creationId xmlns:p14="http://schemas.microsoft.com/office/powerpoint/2010/main" val="24685006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73118">
            <a:off x="-2274708" y="7594452"/>
            <a:ext cx="5289642" cy="488086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403" y="1768928"/>
            <a:ext cx="905034" cy="886933"/>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39682" y="8860904"/>
            <a:ext cx="905034" cy="88693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226792" y="266700"/>
            <a:ext cx="905034" cy="886933"/>
          </a:xfrm>
          <a:prstGeom prst="rect">
            <a:avLst/>
          </a:prstGeom>
        </p:spPr>
      </p:pic>
      <p:grpSp>
        <p:nvGrpSpPr>
          <p:cNvPr id="11" name="Group 10"/>
          <p:cNvGrpSpPr/>
          <p:nvPr/>
        </p:nvGrpSpPr>
        <p:grpSpPr>
          <a:xfrm>
            <a:off x="6705600" y="763906"/>
            <a:ext cx="5265948" cy="1073507"/>
            <a:chOff x="7332978" y="452704"/>
            <a:chExt cx="4794371" cy="1220817"/>
          </a:xfrm>
          <a:solidFill>
            <a:srgbClr val="FFE07D"/>
          </a:solidFill>
        </p:grpSpPr>
        <p:grpSp>
          <p:nvGrpSpPr>
            <p:cNvPr id="13" name="Group 6"/>
            <p:cNvGrpSpPr/>
            <p:nvPr/>
          </p:nvGrpSpPr>
          <p:grpSpPr>
            <a:xfrm>
              <a:off x="7479149" y="537318"/>
              <a:ext cx="4648200" cy="1136203"/>
              <a:chOff x="570720" y="-4291"/>
              <a:chExt cx="8385740" cy="2387260"/>
            </a:xfrm>
            <a:grpFill/>
          </p:grpSpPr>
          <p:sp>
            <p:nvSpPr>
              <p:cNvPr id="15" name="Freeform 7"/>
              <p:cNvSpPr/>
              <p:nvPr/>
            </p:nvSpPr>
            <p:spPr>
              <a:xfrm>
                <a:off x="570720" y="-4291"/>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4" name="Rectangle 13"/>
            <p:cNvSpPr/>
            <p:nvPr/>
          </p:nvSpPr>
          <p:spPr>
            <a:xfrm>
              <a:off x="7332978" y="452704"/>
              <a:ext cx="4316579" cy="114030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5</a:t>
              </a:r>
              <a:endParaRPr kumimoji="0" lang="en-US"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2072791" y="2386708"/>
            <a:ext cx="10973206" cy="90159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Viết biểu thức đại số biểu thị:</a:t>
            </a:r>
          </a:p>
        </p:txBody>
      </p:sp>
      <p:sp>
        <p:nvSpPr>
          <p:cNvPr id="4" name="Rectangle 3"/>
          <p:cNvSpPr/>
          <p:nvPr/>
        </p:nvSpPr>
        <p:spPr>
          <a:xfrm>
            <a:off x="2044716" y="6384758"/>
            <a:ext cx="12324754"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Ba phẩy mười bốn nhân với bình phương của r.</a:t>
            </a:r>
          </a:p>
        </p:txBody>
      </p:sp>
      <p:sp>
        <p:nvSpPr>
          <p:cNvPr id="5" name="Rectangle 4"/>
          <p:cNvSpPr/>
          <p:nvPr/>
        </p:nvSpPr>
        <p:spPr>
          <a:xfrm>
            <a:off x="2044716" y="3603254"/>
            <a:ext cx="10572153"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a) Tích của tổng x và y với hiệu của x và y;</a:t>
            </a:r>
          </a:p>
        </p:txBody>
      </p:sp>
      <mc:AlternateContent xmlns:mc="http://schemas.openxmlformats.org/markup-compatibility/2006" xmlns:a14="http://schemas.microsoft.com/office/drawing/2010/main">
        <mc:Choice Requires="a14">
          <p:sp>
            <p:nvSpPr>
              <p:cNvPr id="17" name="Rectangle 16"/>
              <p:cNvSpPr/>
              <p:nvPr/>
            </p:nvSpPr>
            <p:spPr>
              <a:xfrm>
                <a:off x="7373358" y="5165876"/>
                <a:ext cx="438640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 </m:t>
                      </m:r>
                      <m:r>
                        <m:rPr>
                          <m:sty m:val="p"/>
                        </m:rPr>
                        <a:rPr lang="en-US" sz="4000" i="1" smtClean="0">
                          <a:latin typeface="Cambria Math" panose="02040503050406030204" pitchFamily="18" charset="0"/>
                        </a:rPr>
                        <m:t>y</m:t>
                      </m:r>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m:t>
                      </m:r>
                      <m:r>
                        <m:rPr>
                          <m:sty m:val="p"/>
                        </m:rPr>
                        <a:rPr lang="en-US" sz="4000" i="1">
                          <a:latin typeface="Cambria Math" panose="02040503050406030204" pitchFamily="18" charset="0"/>
                        </a:rPr>
                        <m:t>y</m:t>
                      </m:r>
                      <m:r>
                        <a:rPr lang="en-US" sz="4000" i="1">
                          <a:latin typeface="Cambria Math" panose="02040503050406030204" pitchFamily="18" charset="0"/>
                        </a:rPr>
                        <m:t>)</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7373358" y="5165876"/>
                <a:ext cx="4386408" cy="707886"/>
              </a:xfrm>
              <a:prstGeom prst="rect">
                <a:avLst/>
              </a:prstGeom>
              <a:blipFill>
                <a:blip r:embed="rId14"/>
                <a:stretch>
                  <a:fillRect/>
                </a:stretch>
              </a:blipFill>
            </p:spPr>
            <p:txBody>
              <a:bodyPr/>
              <a:lstStyle/>
              <a:p>
                <a:r>
                  <a:rPr lang="en-US">
                    <a:noFill/>
                  </a:rPr>
                  <a:t> </a:t>
                </a:r>
              </a:p>
            </p:txBody>
          </p:sp>
        </mc:Fallback>
      </mc:AlternateContent>
      <p:sp>
        <p:nvSpPr>
          <p:cNvPr id="18" name="Right Arrow 17"/>
          <p:cNvSpPr/>
          <p:nvPr/>
        </p:nvSpPr>
        <p:spPr>
          <a:xfrm>
            <a:off x="6232665" y="529888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8230461" y="7857621"/>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effectLst/>
                              <a:latin typeface="Cambria Math" panose="02040503050406030204" pitchFamily="18" charset="0"/>
                              <a:cs typeface="Arial" panose="020B0604020202020204" pitchFamily="34" charset="0"/>
                            </a:rPr>
                          </m:ctrlPr>
                        </m:sSupPr>
                        <m:e>
                          <m:r>
                            <a:rPr lang="en-US" sz="4000" b="0" i="1" smtClean="0">
                              <a:effectLst/>
                              <a:latin typeface="Cambria Math" panose="02040503050406030204" pitchFamily="18" charset="0"/>
                              <a:ea typeface="Calibri" panose="020F0502020204030204" pitchFamily="34" charset="0"/>
                              <a:cs typeface="Arial" panose="020B0604020202020204" pitchFamily="34" charset="0"/>
                            </a:rPr>
                            <m:t>𝑟</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230461" y="7857621"/>
                <a:ext cx="2405209" cy="1118255"/>
              </a:xfrm>
              <a:prstGeom prst="rect">
                <a:avLst/>
              </a:prstGeom>
              <a:blipFill rotWithShape="0">
                <a:blip r:embed="rId15"/>
                <a:stretch>
                  <a:fillRect/>
                </a:stretch>
              </a:blipFill>
            </p:spPr>
            <p:txBody>
              <a:bodyPr/>
              <a:lstStyle/>
              <a:p>
                <a:r>
                  <a:rPr lang="en-US">
                    <a:noFill/>
                  </a:rPr>
                  <a:t> </a:t>
                </a:r>
              </a:p>
            </p:txBody>
          </p:sp>
        </mc:Fallback>
      </mc:AlternateContent>
      <p:sp>
        <p:nvSpPr>
          <p:cNvPr id="20" name="Right Arrow 19"/>
          <p:cNvSpPr/>
          <p:nvPr/>
        </p:nvSpPr>
        <p:spPr>
          <a:xfrm>
            <a:off x="7053673" y="8210057"/>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4862463" y="5729586"/>
            <a:ext cx="3080330" cy="4256070"/>
          </a:xfrm>
          <a:prstGeom prst="rect">
            <a:avLst/>
          </a:prstGeom>
        </p:spPr>
      </p:pic>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6774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8559160"/>
            <a:ext cx="4051120" cy="414148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849600" y="-824670"/>
            <a:ext cx="4178470" cy="309443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73952" y="-3079467"/>
            <a:ext cx="4051120" cy="414148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59860" y="1480688"/>
            <a:ext cx="5181600" cy="446913"/>
          </a:xfrm>
          <a:prstGeom prst="rect">
            <a:avLst/>
          </a:prstGeom>
        </p:spPr>
      </p:pic>
      <p:sp>
        <p:nvSpPr>
          <p:cNvPr id="15" name="Google Shape;7771;p33"/>
          <p:cNvSpPr txBox="1">
            <a:spLocks/>
          </p:cNvSpPr>
          <p:nvPr/>
        </p:nvSpPr>
        <p:spPr>
          <a:xfrm>
            <a:off x="3124200" y="49333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chemeClr val="bg1"/>
                </a:solidFill>
                <a:latin typeface="Arial" panose="020B0604020202020204" pitchFamily="34" charset="0"/>
              </a:rPr>
              <a:t>KHỞI ĐỘNG</a:t>
            </a:r>
          </a:p>
        </p:txBody>
      </p:sp>
      <p:sp>
        <p:nvSpPr>
          <p:cNvPr id="6" name="Rectangle 5"/>
          <p:cNvSpPr/>
          <p:nvPr/>
        </p:nvSpPr>
        <p:spPr>
          <a:xfrm>
            <a:off x="609600" y="1908518"/>
            <a:ext cx="10272000" cy="501675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Các bạn lớp 7A quyên góp tiền mua vở và bút bi để ủng hộ học sinh vùng lũ lụt. Giá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mỗi quyển vở là 6</a:t>
            </a:r>
            <a:r>
              <a:rPr lang="en-US"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000 đồng</a:t>
            </a:r>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 giá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mỗi chiếc bút bi là 3</a:t>
            </a:r>
            <a:r>
              <a:rPr lang="en-US"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000 đồng.</a:t>
            </a:r>
          </a:p>
          <a:p>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Nếu mua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15 quyển vở </a:t>
            </a:r>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và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10 chiếc bút </a:t>
            </a:r>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bi thì hết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120</a:t>
            </a:r>
            <a:r>
              <a:rPr lang="en-US"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000 đồng</a:t>
            </a:r>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a:t>
            </a:r>
            <a:endParaRPr lang="en-US"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endParaRPr>
          </a:p>
          <a:p>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Nếu mua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12 quyển </a:t>
            </a:r>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vở và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18 chiếc bút </a:t>
            </a:r>
            <a:r>
              <a:rPr lang="vi-VN" sz="40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bi thì hết </a:t>
            </a:r>
            <a:r>
              <a:rPr lang="vi-VN"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rPr>
              <a:t>126 000 đồng.</a:t>
            </a:r>
            <a:endParaRPr lang="en-US" sz="4000"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8"/>
          <a:stretch>
            <a:fillRect/>
          </a:stretch>
        </p:blipFill>
        <p:spPr>
          <a:xfrm>
            <a:off x="11239500" y="1771284"/>
            <a:ext cx="6149100" cy="5267297"/>
          </a:xfrm>
          <a:prstGeom prst="rect">
            <a:avLst/>
          </a:prstGeom>
        </p:spPr>
      </p:pic>
      <p:sp>
        <p:nvSpPr>
          <p:cNvPr id="8" name="Rectangle 7"/>
          <p:cNvSpPr/>
          <p:nvPr/>
        </p:nvSpPr>
        <p:spPr>
          <a:xfrm>
            <a:off x="780047" y="7236061"/>
            <a:ext cx="16727906" cy="18283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lnSpc>
                <a:spcPct val="150000"/>
              </a:lnSpc>
            </a:pPr>
            <a:r>
              <a:rPr lang="vi-VN" sz="4000" dirty="0">
                <a:ln w="0"/>
                <a:solidFill>
                  <a:schemeClr val="tx1"/>
                </a:solidFill>
                <a:effectLst>
                  <a:outerShdw blurRad="38100" dist="19050" dir="2700000" algn="tl" rotWithShape="0">
                    <a:schemeClr val="dk1">
                      <a:alpha val="40000"/>
                    </a:schemeClr>
                  </a:outerShdw>
                </a:effectLst>
                <a:latin typeface="+mj-lt"/>
                <a:ea typeface="Calibri" panose="020F0502020204030204" pitchFamily="34" charset="0"/>
                <a:cs typeface="Arial" panose="020B0604020202020204" pitchFamily="34" charset="0"/>
              </a:rPr>
              <a:t>Có thể sử dụng một biểu thức để biểu thị số tiền mua a quyển vở và b chiếc bút bi được không?</a:t>
            </a:r>
          </a:p>
        </p:txBody>
      </p:sp>
      <p:pic>
        <p:nvPicPr>
          <p:cNvPr id="14" name="Picture 20"/>
          <p:cNvPicPr>
            <a:picLocks noChangeAspect="1"/>
          </p:cNvPicPr>
          <p:nvPr/>
        </p:nvPicPr>
        <p:blipFill>
          <a:blip r:embed="rId9"/>
          <a:srcRect/>
          <a:stretch>
            <a:fillRect/>
          </a:stretch>
        </p:blipFill>
        <p:spPr>
          <a:xfrm>
            <a:off x="6934200" y="8714942"/>
            <a:ext cx="1173899" cy="965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400"/>
                                        <p:tgtEl>
                                          <p:spTgt spid="7"/>
                                        </p:tgtEl>
                                      </p:cBhvr>
                                    </p:animEffect>
                                    <p:anim calcmode="lin" valueType="num">
                                      <p:cBhvr>
                                        <p:cTn id="21" dur="400" fill="hold"/>
                                        <p:tgtEl>
                                          <p:spTgt spid="7"/>
                                        </p:tgtEl>
                                        <p:attrNameLst>
                                          <p:attrName>ppt_x</p:attrName>
                                        </p:attrNameLst>
                                      </p:cBhvr>
                                      <p:tavLst>
                                        <p:tav tm="0">
                                          <p:val>
                                            <p:strVal val="#ppt_x"/>
                                          </p:val>
                                        </p:tav>
                                        <p:tav tm="100000">
                                          <p:val>
                                            <p:strVal val="#ppt_x"/>
                                          </p:val>
                                        </p:tav>
                                      </p:tavLst>
                                    </p:anim>
                                    <p:anim calcmode="lin" valueType="num">
                                      <p:cBhvr>
                                        <p:cTn id="22" dur="4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400"/>
                                        <p:tgtEl>
                                          <p:spTgt spid="14"/>
                                        </p:tgtEl>
                                      </p:cBhvr>
                                    </p:animEffect>
                                    <p:anim calcmode="lin" valueType="num">
                                      <p:cBhvr>
                                        <p:cTn id="31" dur="400" fill="hold"/>
                                        <p:tgtEl>
                                          <p:spTgt spid="14"/>
                                        </p:tgtEl>
                                        <p:attrNameLst>
                                          <p:attrName>ppt_x</p:attrName>
                                        </p:attrNameLst>
                                      </p:cBhvr>
                                      <p:tavLst>
                                        <p:tav tm="0">
                                          <p:val>
                                            <p:strVal val="#ppt_x"/>
                                          </p:val>
                                        </p:tav>
                                        <p:tav tm="100000">
                                          <p:val>
                                            <p:strVal val="#ppt_x"/>
                                          </p:val>
                                        </p:tav>
                                      </p:tavLst>
                                    </p:anim>
                                    <p:anim calcmode="lin" valueType="num">
                                      <p:cBhvr>
                                        <p:cTn id="32" dur="4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1394" flipH="1">
            <a:off x="-276534" y="7181995"/>
            <a:ext cx="1607725" cy="1546339"/>
          </a:xfrm>
          <a:prstGeom prst="rect">
            <a:avLst/>
          </a:prstGeom>
        </p:spPr>
      </p:pic>
      <p:grpSp>
        <p:nvGrpSpPr>
          <p:cNvPr id="17" name="Group 16"/>
          <p:cNvGrpSpPr/>
          <p:nvPr/>
        </p:nvGrpSpPr>
        <p:grpSpPr>
          <a:xfrm>
            <a:off x="6794757" y="342900"/>
            <a:ext cx="4741161" cy="1704173"/>
            <a:chOff x="6705600" y="238927"/>
            <a:chExt cx="4741161" cy="1704173"/>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165738" y="2518708"/>
            <a:ext cx="15753837" cy="193899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1: </a:t>
            </a:r>
            <a:r>
              <a:rPr lang="vi-VN" sz="4000" dirty="0"/>
              <a:t>Một hình chữ nhật có chiều dài là 6 cm, chiều rộng là 5 cm. Biểu thức nào sau đây dùng để biểu thị chu vi của hình chữ nhật đó?</a:t>
            </a:r>
          </a:p>
        </p:txBody>
      </p:sp>
      <p:pic>
        <p:nvPicPr>
          <p:cNvPr id="23"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297296" y="342900"/>
            <a:ext cx="1635458" cy="14451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48858" y="4692703"/>
                <a:ext cx="9144000" cy="901593"/>
              </a:xfrm>
              <a:prstGeom prst="rect">
                <a:avLst/>
              </a:prstGeom>
            </p:spPr>
            <p:txBody>
              <a:bodyPr>
                <a:spAutoFit/>
              </a:bodyPr>
              <a:lstStyle/>
              <a:p>
                <a:pPr lvl="0" algn="just">
                  <a:lnSpc>
                    <a:spcPct val="150000"/>
                  </a:lnSpc>
                </a:pPr>
                <a:r>
                  <a:rPr lang="vi-VN" sz="4000" dirty="0">
                    <a:solidFill>
                      <a:prstClr val="black"/>
                    </a:solidFill>
                  </a:rPr>
                  <a:t>a) </a:t>
                </a:r>
                <a14:m>
                  <m:oMath xmlns:m="http://schemas.openxmlformats.org/officeDocument/2006/math">
                    <m:r>
                      <a:rPr lang="vi-VN" sz="4000" i="1" dirty="0" smtClean="0">
                        <a:solidFill>
                          <a:prstClr val="black"/>
                        </a:solidFill>
                        <a:latin typeface="Cambria Math" panose="02040503050406030204" pitchFamily="18" charset="0"/>
                      </a:rPr>
                      <m:t>2 . 6+5</m:t>
                    </m:r>
                  </m:oMath>
                </a14:m>
                <a:r>
                  <a:rPr lang="vi-VN" sz="4000" dirty="0">
                    <a:solidFill>
                      <a:prstClr val="black"/>
                    </a:solidFill>
                  </a:rPr>
                  <a:t> (cm).</a:t>
                </a:r>
              </a:p>
            </p:txBody>
          </p:sp>
        </mc:Choice>
        <mc:Fallback xmlns="">
          <p:sp>
            <p:nvSpPr>
              <p:cNvPr id="2" name="Rectangle 1"/>
              <p:cNvSpPr>
                <a:spLocks noRot="1" noChangeAspect="1" noMove="1" noResize="1" noEditPoints="1" noAdjustHandles="1" noChangeArrowheads="1" noChangeShapeType="1" noTextEdit="1"/>
              </p:cNvSpPr>
              <p:nvPr/>
            </p:nvSpPr>
            <p:spPr>
              <a:xfrm>
                <a:off x="1948858" y="4692703"/>
                <a:ext cx="9144000" cy="901593"/>
              </a:xfrm>
              <a:prstGeom prst="rect">
                <a:avLst/>
              </a:prstGeom>
              <a:blipFill>
                <a:blip r:embed="rId8"/>
                <a:stretch>
                  <a:fillRect l="-2400"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48858" y="6084107"/>
                <a:ext cx="4258795" cy="901593"/>
              </a:xfrm>
              <a:prstGeom prst="rect">
                <a:avLst/>
              </a:prstGeom>
            </p:spPr>
            <p:txBody>
              <a:bodyPr wrap="none">
                <a:spAutoFit/>
              </a:bodyPr>
              <a:lstStyle/>
              <a:p>
                <a:pPr lvl="0" algn="just">
                  <a:lnSpc>
                    <a:spcPct val="150000"/>
                  </a:lnSpc>
                </a:pPr>
                <a:r>
                  <a:rPr lang="vi-VN" sz="4000" dirty="0">
                    <a:solidFill>
                      <a:prstClr val="black"/>
                    </a:solidFill>
                  </a:rPr>
                  <a:t>b) </a:t>
                </a:r>
                <a14:m>
                  <m:oMath xmlns:m="http://schemas.openxmlformats.org/officeDocument/2006/math">
                    <m:r>
                      <a:rPr lang="vi-VN" sz="4000" i="1" dirty="0" smtClean="0">
                        <a:solidFill>
                          <a:prstClr val="black"/>
                        </a:solidFill>
                        <a:latin typeface="Cambria Math" panose="02040503050406030204" pitchFamily="18" charset="0"/>
                      </a:rPr>
                      <m:t>2</m:t>
                    </m:r>
                    <m:r>
                      <a:rPr lang="en-US" sz="4000" b="0" i="1" dirty="0" smtClean="0">
                        <a:solidFill>
                          <a:prstClr val="black"/>
                        </a:solidFill>
                        <a:latin typeface="Cambria Math" panose="02040503050406030204" pitchFamily="18" charset="0"/>
                      </a:rPr>
                      <m:t> </m:t>
                    </m:r>
                    <m:r>
                      <a:rPr lang="vi-VN" sz="4000" i="1" dirty="0" smtClean="0">
                        <a:solidFill>
                          <a:prstClr val="black"/>
                        </a:solidFill>
                        <a:latin typeface="Cambria Math" panose="02040503050406030204" pitchFamily="18" charset="0"/>
                      </a:rPr>
                      <m:t>.(</m:t>
                    </m:r>
                    <m:r>
                      <a:rPr lang="vi-VN" sz="4000" i="1" dirty="0">
                        <a:solidFill>
                          <a:prstClr val="black"/>
                        </a:solidFill>
                        <a:latin typeface="Cambria Math" panose="02040503050406030204" pitchFamily="18" charset="0"/>
                      </a:rPr>
                      <m:t>6+5) </m:t>
                    </m:r>
                  </m:oMath>
                </a14:m>
                <a:r>
                  <a:rPr lang="vi-VN" sz="4000" dirty="0">
                    <a:solidFill>
                      <a:prstClr val="black"/>
                    </a:solidFill>
                  </a:rPr>
                  <a:t>(cm).</a:t>
                </a:r>
              </a:p>
            </p:txBody>
          </p:sp>
        </mc:Choice>
        <mc:Fallback xmlns="">
          <p:sp>
            <p:nvSpPr>
              <p:cNvPr id="3" name="Rectangle 2"/>
              <p:cNvSpPr>
                <a:spLocks noRot="1" noChangeAspect="1" noMove="1" noResize="1" noEditPoints="1" noAdjustHandles="1" noChangeArrowheads="1" noChangeShapeType="1" noTextEdit="1"/>
              </p:cNvSpPr>
              <p:nvPr/>
            </p:nvSpPr>
            <p:spPr>
              <a:xfrm>
                <a:off x="1948858" y="6084107"/>
                <a:ext cx="4258795" cy="901593"/>
              </a:xfrm>
              <a:prstGeom prst="rect">
                <a:avLst/>
              </a:prstGeom>
              <a:blipFill>
                <a:blip r:embed="rId18"/>
                <a:stretch>
                  <a:fillRect l="-5158" r="-4298" b="-28378"/>
                </a:stretch>
              </a:blipFill>
            </p:spPr>
            <p:txBody>
              <a:bodyPr/>
              <a:lstStyle/>
              <a:p>
                <a:r>
                  <a:rPr lang="en-US">
                    <a:noFill/>
                  </a:rPr>
                  <a:t> </a:t>
                </a:r>
              </a:p>
            </p:txBody>
          </p:sp>
        </mc:Fallback>
      </mc:AlternateContent>
      <p:pic>
        <p:nvPicPr>
          <p:cNvPr id="13"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2515982" y="5703740"/>
            <a:ext cx="4118728" cy="3928238"/>
          </a:xfrm>
          <a:prstGeom prst="rect">
            <a:avLst/>
          </a:prstGeom>
        </p:spPr>
      </p:pic>
      <p:grpSp>
        <p:nvGrpSpPr>
          <p:cNvPr id="15" name="Group 3"/>
          <p:cNvGrpSpPr/>
          <p:nvPr/>
        </p:nvGrpSpPr>
        <p:grpSpPr>
          <a:xfrm>
            <a:off x="-529391" y="9319030"/>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7" name="Rectangle 6"/>
          <p:cNvSpPr/>
          <p:nvPr/>
        </p:nvSpPr>
        <p:spPr>
          <a:xfrm>
            <a:off x="1676400" y="6047851"/>
            <a:ext cx="4704837" cy="1153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997328">
            <a:off x="16480643" y="308711"/>
            <a:ext cx="1355914" cy="2112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80471">
            <a:off x="-3140360" y="-1380456"/>
            <a:ext cx="3884554" cy="3941891"/>
          </a:xfrm>
          <a:prstGeom prst="rect">
            <a:avLst/>
          </a:prstGeom>
        </p:spPr>
      </p:pic>
      <p:pic>
        <p:nvPicPr>
          <p:cNvPr id="18"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08758">
            <a:off x="-134536" y="9447409"/>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171700"/>
                <a:ext cx="16706984" cy="4841325"/>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Câu</a:t>
                </a:r>
                <a:r>
                  <a:rPr lang="fr-FR" sz="3800" b="1" dirty="0">
                    <a:latin typeface="Arial" panose="020B0604020202020204" pitchFamily="34" charset="0"/>
                    <a:ea typeface="Calibri" panose="020F0502020204030204" pitchFamily="34" charset="0"/>
                    <a:cs typeface="Arial" panose="020B0604020202020204" pitchFamily="34" charset="0"/>
                  </a:rPr>
                  <a:t> 1.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chim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giờ</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15 </a:t>
                </a:r>
                <a:r>
                  <a:rPr lang="en-US" sz="3800" dirty="0" err="1">
                    <a:effectLst/>
                    <a:latin typeface="Arial" panose="020B0604020202020204" pitchFamily="34" charset="0"/>
                    <a:ea typeface="Calibri" panose="020F0502020204030204" pitchFamily="34" charset="0"/>
                    <a:cs typeface="Arial" panose="020B0604020202020204" pitchFamily="34" charset="0"/>
                  </a:rPr>
                  <a:t>phút</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85800" y="2171700"/>
                <a:ext cx="16706984" cy="4841325"/>
              </a:xfrm>
              <a:prstGeom prst="rect">
                <a:avLst/>
              </a:prstGeom>
              <a:blipFill>
                <a:blip r:embed="rId17"/>
                <a:stretch>
                  <a:fillRect l="-1204" r="-1168" b="-2015"/>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0134600" y="6354136"/>
            <a:ext cx="7728999" cy="34936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85800" y="7048500"/>
                <a:ext cx="9010784" cy="2723823"/>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kích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thước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mc:Choice>
        <mc:Fallback xmlns="">
          <p:sp>
            <p:nvSpPr>
              <p:cNvPr id="7" name="Rectangle 6"/>
              <p:cNvSpPr>
                <a:spLocks noRot="1" noChangeAspect="1" noMove="1" noResize="1" noEditPoints="1" noAdjustHandles="1" noChangeArrowheads="1" noChangeShapeType="1" noTextEdit="1"/>
              </p:cNvSpPr>
              <p:nvPr/>
            </p:nvSpPr>
            <p:spPr>
              <a:xfrm>
                <a:off x="685800" y="7048500"/>
                <a:ext cx="9010784" cy="2723823"/>
              </a:xfrm>
              <a:prstGeom prst="rect">
                <a:avLst/>
              </a:prstGeom>
              <a:blipFill>
                <a:blip r:embed="rId19"/>
                <a:stretch>
                  <a:fillRect l="-2233" r="-2165" b="-425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47619EDC-5047-7FC6-5CC9-8A2AF3E416E5}"/>
              </a:ext>
            </a:extLst>
          </p:cNvPr>
          <p:cNvSpPr/>
          <p:nvPr/>
        </p:nvSpPr>
        <p:spPr>
          <a:xfrm>
            <a:off x="6705600" y="419100"/>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56846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97328">
            <a:off x="17022298" y="102055"/>
            <a:ext cx="1355914" cy="211261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80471">
            <a:off x="-3140360" y="-1380456"/>
            <a:ext cx="3884554" cy="3941891"/>
          </a:xfrm>
          <a:prstGeom prst="rect">
            <a:avLst/>
          </a:prstGeom>
        </p:spPr>
      </p:pic>
      <p:pic>
        <p:nvPicPr>
          <p:cNvPr id="1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408758">
            <a:off x="16879919" y="9466131"/>
            <a:ext cx="1640672" cy="1431859"/>
          </a:xfrm>
          <a:prstGeom prst="rect">
            <a:avLst/>
          </a:prstGeom>
        </p:spPr>
      </p:pic>
      <p:sp>
        <p:nvSpPr>
          <p:cNvPr id="9" name="Oval Callout 8"/>
          <p:cNvSpPr/>
          <p:nvPr/>
        </p:nvSpPr>
        <p:spPr>
          <a:xfrm>
            <a:off x="8229600" y="64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9600" y="1603664"/>
                <a:ext cx="16992600" cy="6882718"/>
              </a:xfrm>
              <a:prstGeom prst="rect">
                <a:avLst/>
              </a:prstGeom>
            </p:spPr>
            <p:txBody>
              <a:bodyPr wrap="square">
                <a:spAutoFit/>
              </a:bodyPr>
              <a:lstStyle/>
              <a:p>
                <a:pPr>
                  <a:lnSpc>
                    <a:spcPct val="150000"/>
                  </a:lnSpc>
                </a:pP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a)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quãng</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đường</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bay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được</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con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chim</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ưng</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đó</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FF"/>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t>: </a:t>
                </a:r>
                <a:br>
                  <a:rPr lang="en-US" sz="3800" dirty="0">
                    <a:solidFill>
                      <a:srgbClr val="0000FF"/>
                    </a:solidFill>
                    <a:latin typeface="Arial" panose="020B060402020202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sz="3800">
                          <a:solidFill>
                            <a:srgbClr val="0000FF"/>
                          </a:solidFill>
                          <a:effectLst/>
                          <a:latin typeface="Cambria Math" panose="02040503050406030204" pitchFamily="18" charset="0"/>
                          <a:ea typeface="Calibri" panose="020F0502020204030204" pitchFamily="34" charset="0"/>
                          <a:cs typeface="Arial" panose="020B0604020202020204" pitchFamily="34" charset="0"/>
                        </a:rPr>
                        <m:t>96⋅</m:t>
                      </m:r>
                      <m:f>
                        <m:fPr>
                          <m:ctrlPr>
                            <a:rPr lang="en-US" sz="3800" i="1">
                              <a:solidFill>
                                <a:srgbClr val="0000FF"/>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0000FF"/>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3800">
                              <a:solidFill>
                                <a:srgbClr val="0000FF"/>
                              </a:solidFill>
                              <a:effectLst/>
                              <a:latin typeface="Cambria Math" panose="02040503050406030204" pitchFamily="18" charset="0"/>
                              <a:ea typeface="Calibri" panose="020F0502020204030204" pitchFamily="34" charset="0"/>
                              <a:cs typeface="Arial" panose="020B0604020202020204" pitchFamily="34" charset="0"/>
                            </a:rPr>
                            <m:t>4</m:t>
                          </m:r>
                        </m:den>
                      </m:f>
                      <m:d>
                        <m:dPr>
                          <m:ctrlPr>
                            <a:rPr lang="en-US" sz="3800" i="1">
                              <a:solidFill>
                                <a:srgbClr val="0000FF"/>
                              </a:solidFill>
                              <a:effectLst/>
                              <a:latin typeface="Cambria Math" panose="02040503050406030204" pitchFamily="18" charset="0"/>
                              <a:ea typeface="Calibri" panose="020F0502020204030204" pitchFamily="34" charset="0"/>
                              <a:cs typeface="Arial" panose="020B0604020202020204" pitchFamily="34" charset="0"/>
                            </a:rPr>
                          </m:ctrlPr>
                        </m:dPr>
                        <m:e>
                          <m:r>
                            <m:rPr>
                              <m:nor/>
                            </m:rPr>
                            <a:rPr lang="en-US" sz="3800">
                              <a:solidFill>
                                <a:srgbClr val="0000FF"/>
                              </a:solidFill>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srgbClr val="0000FF"/>
                              </a:solidFill>
                              <a:effectLst/>
                              <a:latin typeface="Cambria Math" panose="02040503050406030204" pitchFamily="18" charset="0"/>
                              <a:ea typeface="Calibri" panose="020F0502020204030204" pitchFamily="34" charset="0"/>
                              <a:cs typeface="Arial" panose="020B0604020202020204" pitchFamily="34" charset="0"/>
                            </a:rPr>
                            <m:t>km</m:t>
                          </m:r>
                        </m:e>
                      </m:d>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b)</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latin typeface="Arial" panose="020B0604020202020204" pitchFamily="34" charset="0"/>
                    <a:ea typeface="Calibri" panose="020F0502020204030204" pitchFamily="34" charset="0"/>
                    <a:cs typeface="Arial" panose="020B0604020202020204" pitchFamily="34" charset="0"/>
                  </a:rPr>
                  <a:t>Đổi</a:t>
                </a:r>
                <a:r>
                  <a:rPr lang="en-US" sz="3800" dirty="0">
                    <a:solidFill>
                      <a:srgbClr val="C00000"/>
                    </a:solidFill>
                    <a:latin typeface="Arial" panose="020B0604020202020204" pitchFamily="34" charset="0"/>
                    <a:ea typeface="Calibri" panose="020F0502020204030204" pitchFamily="34" charset="0"/>
                    <a:cs typeface="Arial" panose="020B0604020202020204" pitchFamily="34" charset="0"/>
                  </a:rPr>
                  <a:t> 15 </a:t>
                </a:r>
                <a:r>
                  <a:rPr lang="en-US" sz="3800" dirty="0" err="1">
                    <a:solidFill>
                      <a:srgbClr val="C00000"/>
                    </a:solidFill>
                    <a:latin typeface="Arial" panose="020B0604020202020204" pitchFamily="34" charset="0"/>
                    <a:ea typeface="Calibri" panose="020F0502020204030204" pitchFamily="34" charset="0"/>
                    <a:cs typeface="Arial" panose="020B0604020202020204" pitchFamily="34" charset="0"/>
                  </a:rPr>
                  <a:t>phút</a:t>
                </a:r>
                <a:r>
                  <a:rPr lang="en-US" sz="3800" dirty="0">
                    <a:solidFill>
                      <a:srgbClr val="C00000"/>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800" i="1">
                            <a:solidFill>
                              <a:srgbClr val="C00000"/>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C00000"/>
                            </a:solidFill>
                            <a:latin typeface="Cambria Math" panose="02040503050406030204" pitchFamily="18" charset="0"/>
                            <a:ea typeface="Calibri" panose="020F0502020204030204" pitchFamily="34" charset="0"/>
                            <a:cs typeface="Arial" panose="020B0604020202020204" pitchFamily="34" charset="0"/>
                          </a:rPr>
                          <m:t>15</m:t>
                        </m:r>
                      </m:num>
                      <m:den>
                        <m:r>
                          <a:rPr lang="en-US" sz="3800">
                            <a:solidFill>
                              <a:srgbClr val="C00000"/>
                            </a:solidFill>
                            <a:latin typeface="Cambria Math" panose="02040503050406030204" pitchFamily="18" charset="0"/>
                            <a:ea typeface="Calibri" panose="020F0502020204030204" pitchFamily="34" charset="0"/>
                            <a:cs typeface="Arial" panose="020B0604020202020204" pitchFamily="34" charset="0"/>
                          </a:rPr>
                          <m:t>60</m:t>
                        </m:r>
                      </m:den>
                    </m:f>
                  </m:oMath>
                </a14:m>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giờ.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Biểu</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thức</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số</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biểu</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thị</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quãng</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đường</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bay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được</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con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ong</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mật</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đó</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là</a:t>
                </a:r>
                <a:r>
                  <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srgbClr val="C00000"/>
                        </a:solidFill>
                        <a:effectLst/>
                        <a:latin typeface="Cambria Math" panose="02040503050406030204" pitchFamily="18" charset="0"/>
                        <a:ea typeface="Calibri" panose="020F0502020204030204" pitchFamily="34" charset="0"/>
                        <a:cs typeface="Arial" panose="020B0604020202020204" pitchFamily="34" charset="0"/>
                      </a:rPr>
                      <m:t>8⋅</m:t>
                    </m:r>
                    <m:f>
                      <m:fPr>
                        <m:ctrlPr>
                          <a:rPr lang="en-US" sz="3800" i="1">
                            <a:solidFill>
                              <a:srgbClr val="C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C00000"/>
                            </a:solidFill>
                            <a:effectLst/>
                            <a:latin typeface="Cambria Math" panose="02040503050406030204" pitchFamily="18" charset="0"/>
                            <a:ea typeface="Calibri" panose="020F0502020204030204" pitchFamily="34" charset="0"/>
                            <a:cs typeface="Arial" panose="020B0604020202020204" pitchFamily="34" charset="0"/>
                          </a:rPr>
                          <m:t>15</m:t>
                        </m:r>
                      </m:num>
                      <m:den>
                        <m:r>
                          <a:rPr lang="en-US" sz="3800">
                            <a:solidFill>
                              <a:srgbClr val="C00000"/>
                            </a:solidFill>
                            <a:effectLst/>
                            <a:latin typeface="Cambria Math" panose="02040503050406030204" pitchFamily="18" charset="0"/>
                            <a:ea typeface="Calibri" panose="020F0502020204030204" pitchFamily="34" charset="0"/>
                            <a:cs typeface="Arial" panose="020B0604020202020204" pitchFamily="34" charset="0"/>
                          </a:rPr>
                          <m:t>60</m:t>
                        </m:r>
                      </m:den>
                    </m:f>
                    <m:r>
                      <a:rPr lang="en-US" sz="3800">
                        <a:solidFill>
                          <a:srgbClr val="C00000"/>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solidFill>
                          <a:srgbClr val="C00000"/>
                        </a:solidFill>
                        <a:effectLst/>
                        <a:latin typeface="Cambria Math" panose="02040503050406030204" pitchFamily="18" charset="0"/>
                        <a:ea typeface="Calibri" panose="020F0502020204030204" pitchFamily="34" charset="0"/>
                        <a:cs typeface="Arial" panose="020B0604020202020204" pitchFamily="34" charset="0"/>
                      </a:rPr>
                      <m:t>km</m:t>
                    </m:r>
                    <m:r>
                      <a:rPr lang="en-US" sz="3800">
                        <a:solidFill>
                          <a:srgbClr val="C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3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c)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hình</a:t>
                </a:r>
                <a:r>
                  <a:rPr lang="en-US" sz="3800" dirty="0">
                    <a:effectLst/>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609600" y="1603664"/>
                <a:ext cx="16992600" cy="6882718"/>
              </a:xfrm>
              <a:prstGeom prst="rect">
                <a:avLst/>
              </a:prstGeom>
              <a:blipFill>
                <a:blip r:embed="rId9"/>
                <a:stretch>
                  <a:fillRect l="-1184" r="-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106400" y="6701081"/>
                <a:ext cx="2895600" cy="12469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30+50</m:t>
                              </m:r>
                            </m:e>
                          </m:d>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106400" y="6701081"/>
                <a:ext cx="2895600" cy="1246969"/>
              </a:xfrm>
              <a:prstGeom prst="rect">
                <a:avLst/>
              </a:prstGeom>
              <a:blipFill rotWithShape="0">
                <a:blip r:embed="rId10"/>
                <a:stretch>
                  <a:fillRect/>
                </a:stretch>
              </a:blipFill>
            </p:spPr>
            <p:txBody>
              <a:bodyPr/>
              <a:lstStyle/>
              <a:p>
                <a:r>
                  <a:rPr lang="en-US">
                    <a:noFill/>
                  </a:rPr>
                  <a:t> </a:t>
                </a:r>
              </a:p>
            </p:txBody>
          </p:sp>
        </mc:Fallback>
      </mc:AlternateContent>
      <p:grpSp>
        <p:nvGrpSpPr>
          <p:cNvPr id="8" name="Group 7"/>
          <p:cNvGrpSpPr/>
          <p:nvPr/>
        </p:nvGrpSpPr>
        <p:grpSpPr>
          <a:xfrm>
            <a:off x="1066800" y="8080854"/>
            <a:ext cx="16078200" cy="1198983"/>
            <a:chOff x="1066800" y="8157656"/>
            <a:chExt cx="16078200" cy="1198983"/>
          </a:xfrm>
        </p:grpSpPr>
        <mc:AlternateContent xmlns:mc="http://schemas.openxmlformats.org/markup-compatibility/2006" xmlns:a14="http://schemas.microsoft.com/office/drawing/2010/main">
          <mc:Choice Requires="a14">
            <p:sp>
              <p:nvSpPr>
                <p:cNvPr id="12" name="Rectangle 11"/>
                <p:cNvSpPr/>
                <p:nvPr/>
              </p:nvSpPr>
              <p:spPr>
                <a:xfrm>
                  <a:off x="12115800" y="8157656"/>
                  <a:ext cx="1471878" cy="1198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115800" y="8157656"/>
                  <a:ext cx="1471878" cy="119898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6800" y="8213205"/>
                  <a:ext cx="16078200"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Biểu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8213205"/>
                  <a:ext cx="16078200" cy="969496"/>
                </a:xfrm>
                <a:prstGeom prst="rect">
                  <a:avLst/>
                </a:prstGeom>
                <a:blipFill rotWithShape="0">
                  <a:blip r:embed="rId12"/>
                  <a:stretch>
                    <a:fillRect l="-1251"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43040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60270" y="3990158"/>
              <a:ext cx="4736756" cy="4292762"/>
            </a:xfrm>
            <a:prstGeom prst="rect">
              <a:avLst/>
            </a:prstGeom>
          </p:spPr>
          <p:txBody>
            <a:bodyPr wrap="square">
              <a:spAutoFit/>
            </a:bodyPr>
            <a:lstStyle/>
            <a:p>
              <a:r>
                <a:rPr lang="pt-BR" sz="4000" kern="0" dirty="0">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3 (SBT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35-36).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1, 2, 5, 6 , 7 (SBT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37-38).</a:t>
              </a:r>
            </a:p>
          </p:txBody>
        </p:sp>
      </p:grpSp>
      <p:grpSp>
        <p:nvGrpSpPr>
          <p:cNvPr id="24" name="Group 23"/>
          <p:cNvGrpSpPr/>
          <p:nvPr/>
        </p:nvGrpSpPr>
        <p:grpSpPr>
          <a:xfrm>
            <a:off x="12190260" y="2857500"/>
            <a:ext cx="5548298" cy="3772119"/>
            <a:chOff x="12589070" y="3429564"/>
            <a:chExt cx="5538234" cy="4760034"/>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589070" y="3429564"/>
              <a:ext cx="5538234" cy="463316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a:t>
              </a:r>
              <a:r>
                <a:rPr lang="en-US" sz="4000" b="1" kern="0" dirty="0">
                  <a:latin typeface="Arial"/>
                  <a:ea typeface="Calibri" panose="020F0502020204030204" pitchFamily="34" charset="0"/>
                  <a:cs typeface="Times New Roman" panose="02020603050405020304" pitchFamily="18" charset="0"/>
                  <a:sym typeface="Arial"/>
                </a:rPr>
                <a:t>1</a:t>
              </a:r>
              <a:r>
                <a:rPr lang="vi-VN"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Biểu</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thức</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số</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Biểu</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thức</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đại</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số</a:t>
              </a:r>
              <a:r>
                <a:rPr lang="vi-VN" sz="4000" b="1" kern="0" dirty="0">
                  <a:latin typeface="Arial"/>
                  <a:ea typeface="Calibri" panose="020F0502020204030204" pitchFamily="34" charset="0"/>
                  <a:cs typeface="Times New Roman" panose="02020603050405020304" pitchFamily="18" charset="0"/>
                  <a:sym typeface="Arial"/>
                </a:rPr>
                <a:t>".</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Mục</a:t>
              </a:r>
              <a:r>
                <a:rPr lang="en-US" sz="4000" b="1" kern="0" dirty="0">
                  <a:latin typeface="Arial"/>
                  <a:ea typeface="Calibri" panose="020F0502020204030204" pitchFamily="34" charset="0"/>
                  <a:cs typeface="Times New Roman" panose="02020603050405020304" pitchFamily="18" charset="0"/>
                  <a:sym typeface="Arial"/>
                </a:rPr>
                <a:t> III</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p>
          <a:p>
            <a:pPr lvl="0" algn="ctr">
              <a:lnSpc>
                <a:spcPct val="150000"/>
              </a:lnSpc>
            </a:pPr>
            <a:r>
              <a:rPr lang="en-US" sz="7000" b="1" dirty="0">
                <a:solidFill>
                  <a:prstClr val="black"/>
                </a:solidFill>
                <a:latin typeface="Arial" panose="020B0604020202020204" pitchFamily="34" charset="0"/>
                <a:cs typeface="Arial" panose="020B0604020202020204" pitchFamily="34" charset="0"/>
              </a:rPr>
              <a:t>ĐÃ LẮNG NGHE BÀI HỌC!</a:t>
            </a: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2647" y="5676900"/>
            <a:ext cx="3343054" cy="967726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1382" y="6667500"/>
            <a:ext cx="3347642" cy="88712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1553" y="674975"/>
            <a:ext cx="3347642" cy="88712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21000" y="414493"/>
            <a:ext cx="1473508" cy="1396149"/>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VI: BIỂU THỨC ĐẠI SỐ</a:t>
            </a:r>
          </a:p>
        </p:txBody>
      </p:sp>
      <p:sp>
        <p:nvSpPr>
          <p:cNvPr id="11" name="Rectangle 10"/>
          <p:cNvSpPr/>
          <p:nvPr/>
        </p:nvSpPr>
        <p:spPr>
          <a:xfrm>
            <a:off x="838200" y="3786813"/>
            <a:ext cx="16574650" cy="3339376"/>
          </a:xfrm>
          <a:prstGeom prst="rect">
            <a:avLst/>
          </a:prstGeom>
        </p:spPr>
        <p:txBody>
          <a:bodyPr wrap="square">
            <a:spAutoFit/>
          </a:bodyPr>
          <a:lstStyle/>
          <a:p>
            <a:pPr algn="ctr">
              <a:lnSpc>
                <a:spcPct val="150000"/>
              </a:lnSpc>
              <a:spcBef>
                <a:spcPts val="1200"/>
              </a:spcBef>
              <a:spcAft>
                <a:spcPts val="0"/>
              </a:spcAft>
            </a:pPr>
            <a:r>
              <a:rPr lang="en-US" sz="6700" b="1" kern="0" cap="all"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TIẾT</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93. </a:t>
            </a:r>
            <a:r>
              <a:rPr lang="en-US" sz="6700" b="1" kern="0" cap="all"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1: BIỂU THỨC SỐ. </a:t>
            </a:r>
          </a:p>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BIỂU THỨC </a:t>
            </a:r>
            <a:r>
              <a:rPr lang="en-US" sz="6700" b="1" kern="0" cap="all"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ĐẠI</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n-US" sz="6700" b="1" kern="0" cap="all"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SỐ</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n-US" sz="6700" b="1" kern="0" cap="all"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TIẾT</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1)</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9800" y="5053868"/>
            <a:ext cx="3352800" cy="547192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441689"/>
            <a:ext cx="2775607" cy="286514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18326" y="706901"/>
            <a:ext cx="2198124" cy="2599931"/>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53200" y="1943100"/>
            <a:ext cx="5334000" cy="460057"/>
          </a:xfrm>
          <a:prstGeom prst="rect">
            <a:avLst/>
          </a:prstGeom>
        </p:spPr>
      </p:pic>
      <p:sp>
        <p:nvSpPr>
          <p:cNvPr id="15" name="Rectangle 14"/>
          <p:cNvSpPr/>
          <p:nvPr/>
        </p:nvSpPr>
        <p:spPr>
          <a:xfrm>
            <a:off x="8717677" y="3326733"/>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557952"/>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3" name="Oval 2"/>
          <p:cNvSpPr/>
          <p:nvPr/>
        </p:nvSpPr>
        <p:spPr>
          <a:xfrm>
            <a:off x="7247688" y="7378092"/>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III</a:t>
            </a:r>
          </a:p>
        </p:txBody>
      </p:sp>
      <p:sp>
        <p:nvSpPr>
          <p:cNvPr id="17" name="Oval 16"/>
          <p:cNvSpPr/>
          <p:nvPr/>
        </p:nvSpPr>
        <p:spPr>
          <a:xfrm>
            <a:off x="7251699" y="5329408"/>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II</a:t>
            </a:r>
          </a:p>
        </p:txBody>
      </p:sp>
      <p:sp>
        <p:nvSpPr>
          <p:cNvPr id="18" name="Oval 17"/>
          <p:cNvSpPr/>
          <p:nvPr/>
        </p:nvSpPr>
        <p:spPr>
          <a:xfrm>
            <a:off x="7247688" y="3280724"/>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a:t>
            </a:r>
          </a:p>
        </p:txBody>
      </p:sp>
      <p:sp>
        <p:nvSpPr>
          <p:cNvPr id="19" name="Rectangle 18"/>
          <p:cNvSpPr/>
          <p:nvPr/>
        </p:nvSpPr>
        <p:spPr>
          <a:xfrm>
            <a:off x="8711904" y="7589260"/>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3" grpId="0"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6881" y="473878"/>
            <a:ext cx="3347642" cy="887125"/>
          </a:xfrm>
          <a:prstGeom prst="rect">
            <a:avLst/>
          </a:prstGeom>
        </p:spPr>
      </p:pic>
      <p:sp>
        <p:nvSpPr>
          <p:cNvPr id="18" name="Rectangle 17"/>
          <p:cNvSpPr/>
          <p:nvPr/>
        </p:nvSpPr>
        <p:spPr>
          <a:xfrm>
            <a:off x="2569555" y="1718659"/>
            <a:ext cx="12478119" cy="969496"/>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Xác định các số và các phép tính có trong mỗi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8758">
            <a:off x="17184718" y="9385544"/>
            <a:ext cx="1640672" cy="1431859"/>
          </a:xfrm>
          <a:prstGeom prst="rect">
            <a:avLst/>
          </a:prstGeom>
        </p:spPr>
      </p:pic>
      <p:sp>
        <p:nvSpPr>
          <p:cNvPr id="13" name="Rectangle 12"/>
          <p:cNvSpPr/>
          <p:nvPr/>
        </p:nvSpPr>
        <p:spPr>
          <a:xfrm>
            <a:off x="8082813" y="324742"/>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18"/>
          <p:cNvSpPr/>
          <p:nvPr/>
        </p:nvSpPr>
        <p:spPr>
          <a:xfrm>
            <a:off x="6612824" y="278733"/>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033963"/>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100−(20. 3+30 . 1,5)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300</m:t>
                                </m:r>
                                <m:r>
                                  <a:rPr lang="en-US" sz="4000" i="0">
                                    <a:latin typeface="Cambria Math" panose="02040503050406030204" pitchFamily="18" charset="0"/>
                                  </a:rPr>
                                  <m:t>+300.</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3</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100965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91257" r="-194919" b="-280328"/>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914779">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111465" r="-194919" b="-63376"/>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362842" r="-194919" b="-8743"/>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Fallback>
      </mc:AlternateContent>
      <p:pic>
        <p:nvPicPr>
          <p:cNvPr id="21"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57868" y="1485900"/>
            <a:ext cx="1670777" cy="1785336"/>
          </a:xfrm>
          <a:prstGeom prst="rect">
            <a:avLst/>
          </a:prstGeom>
        </p:spPr>
      </p:pic>
      <p:sp>
        <p:nvSpPr>
          <p:cNvPr id="7" name="Rectangle 6"/>
          <p:cNvSpPr/>
          <p:nvPr/>
        </p:nvSpPr>
        <p:spPr>
          <a:xfrm>
            <a:off x="6982991" y="5219700"/>
            <a:ext cx="443743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Times New Roman" panose="02020603050405020304" pitchFamily="18" charset="0"/>
              </a:rPr>
              <a:t>100; 20; 3; 30; 1,5</a:t>
            </a:r>
            <a:endParaRPr lang="en-US" sz="4000" b="1" dirty="0">
              <a:solidFill>
                <a:srgbClr val="FF0000"/>
              </a:solidFill>
            </a:endParaRPr>
          </a:p>
        </p:txBody>
      </p:sp>
      <p:sp>
        <p:nvSpPr>
          <p:cNvPr id="8" name="Rectangle 7"/>
          <p:cNvSpPr/>
          <p:nvPr/>
        </p:nvSpPr>
        <p:spPr>
          <a:xfrm>
            <a:off x="12690288" y="5175584"/>
            <a:ext cx="4058099"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Trừ</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cộng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p:sp>
        <p:nvSpPr>
          <p:cNvPr id="24" name="Rectangle 23"/>
          <p:cNvSpPr/>
          <p:nvPr/>
        </p:nvSpPr>
        <p:spPr>
          <a:xfrm>
            <a:off x="13218765" y="6721591"/>
            <a:ext cx="3001143"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Cộng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8199006" y="8179366"/>
                <a:ext cx="1935594" cy="720134"/>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Times New Roman" panose="02020603050405020304" pitchFamily="18" charset="0"/>
                  </a:rPr>
                  <a:t>2; </a:t>
                </a:r>
                <a14:m>
                  <m:oMath xmlns:m="http://schemas.openxmlformats.org/officeDocument/2006/math">
                    <m:sSup>
                      <m:sSupPr>
                        <m:ctrlPr>
                          <a:rPr lang="en-US" sz="4000" b="1" i="1">
                            <a:solidFill>
                              <a:srgbClr val="FF0000"/>
                            </a:solidFill>
                            <a:effectLst/>
                            <a:latin typeface="Cambria Math" panose="02040503050406030204" pitchFamily="18" charset="0"/>
                            <a:cs typeface="Arial" panose="020B0604020202020204" pitchFamily="34" charset="0"/>
                          </a:rPr>
                        </m:ctrlPr>
                      </m:sSupPr>
                      <m:e>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𝟑</m:t>
                        </m:r>
                      </m:e>
                      <m:sup>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𝟒</m:t>
                        </m:r>
                      </m:sup>
                    </m:sSup>
                  </m:oMath>
                </a14:m>
                <a:r>
                  <a:rPr lang="en-US" sz="4000" b="1" dirty="0">
                    <a:solidFill>
                      <a:srgbClr val="FF0000"/>
                    </a:solidFill>
                    <a:effectLst/>
                    <a:latin typeface="Arial" panose="020B0604020202020204" pitchFamily="34" charset="0"/>
                    <a:ea typeface="Times New Roman" panose="02020603050405020304" pitchFamily="18" charset="0"/>
                  </a:rPr>
                  <a:t>; 5</a:t>
                </a:r>
                <a:endParaRPr lang="en-US" sz="4000" b="1"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199006" y="8179366"/>
                <a:ext cx="1935594" cy="720134"/>
              </a:xfrm>
              <a:prstGeom prst="rect">
                <a:avLst/>
              </a:prstGeom>
              <a:blipFill>
                <a:blip r:embed="rId30"/>
                <a:stretch>
                  <a:fillRect l="-11321" t="-15254" r="-9748" b="-33898"/>
                </a:stretch>
              </a:blipFill>
            </p:spPr>
            <p:txBody>
              <a:bodyPr/>
              <a:lstStyle/>
              <a:p>
                <a:r>
                  <a:rPr lang="en-US">
                    <a:noFill/>
                  </a:rPr>
                  <a:t> </a:t>
                </a:r>
              </a:p>
            </p:txBody>
          </p:sp>
        </mc:Fallback>
      </mc:AlternateContent>
      <p:sp>
        <p:nvSpPr>
          <p:cNvPr id="30" name="Rectangle 29"/>
          <p:cNvSpPr/>
          <p:nvPr/>
        </p:nvSpPr>
        <p:spPr>
          <a:xfrm>
            <a:off x="13330975" y="8158733"/>
            <a:ext cx="2776722"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Nhân</a:t>
            </a:r>
            <a:r>
              <a:rPr lang="en-US" sz="4000" b="1" dirty="0">
                <a:solidFill>
                  <a:srgbClr val="FF0000"/>
                </a:solidFill>
                <a:latin typeface="Arial" panose="020B0604020202020204" pitchFamily="34" charset="0"/>
                <a:ea typeface="Times New Roman" panose="02020603050405020304" pitchFamily="18" charset="0"/>
              </a:rPr>
              <a:t>, chia</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8082813" y="6395540"/>
                <a:ext cx="1969322"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0000"/>
                          </a:solidFill>
                          <a:latin typeface="Cambria Math" panose="02040503050406030204" pitchFamily="18" charset="0"/>
                        </a:rPr>
                        <m:t>𝟑𝟎𝟎</m:t>
                      </m:r>
                      <m:r>
                        <a:rPr lang="en-US" sz="4000" b="1" i="0" smtClean="0">
                          <a:solidFill>
                            <a:srgbClr val="FF0000"/>
                          </a:solidFill>
                          <a:latin typeface="Cambria Math" panose="02040503050406030204" pitchFamily="18" charset="0"/>
                        </a:rPr>
                        <m:t>; </m:t>
                      </m:r>
                      <m:r>
                        <a:rPr lang="en-US" sz="4000" b="1">
                          <a:solidFill>
                            <a:srgbClr val="FF0000"/>
                          </a:solidFill>
                          <a:latin typeface="Cambria Math" panose="02040503050406030204" pitchFamily="18" charset="0"/>
                        </a:rPr>
                        <m:t> </m:t>
                      </m:r>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m:oMathPara>
                </a14:m>
                <a:endParaRPr lang="en-US"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082813" y="6395540"/>
                <a:ext cx="1969322" cy="1248803"/>
              </a:xfrm>
              <a:prstGeom prst="rect">
                <a:avLst/>
              </a:prstGeom>
              <a:blipFill rotWithShape="0">
                <a:blip r:embed="rId31"/>
                <a:stretch>
                  <a:fillRect/>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3B33FB4B-C842-4329-92E9-5AE34D764B98}"/>
              </a:ext>
            </a:extLst>
          </p:cNvPr>
          <p:cNvPicPr>
            <a:picLocks noChangeAspect="1"/>
          </p:cNvPicPr>
          <p:nvPr/>
        </p:nvPicPr>
        <p:blipFill>
          <a:blip r:embed="rId32">
            <a:clrChange>
              <a:clrFrom>
                <a:srgbClr val="FFFFFF"/>
              </a:clrFrom>
              <a:clrTo>
                <a:srgbClr val="FFFFFF">
                  <a:alpha val="0"/>
                </a:srgbClr>
              </a:clrTo>
            </a:clrChange>
          </a:blip>
          <a:stretch>
            <a:fillRect/>
          </a:stretch>
        </p:blipFill>
        <p:spPr>
          <a:xfrm>
            <a:off x="990601" y="1862888"/>
            <a:ext cx="1468762" cy="748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randombar(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9" grpId="0" animBg="1"/>
      <p:bldP spid="7" grpId="0" animBg="1"/>
      <p:bldP spid="8" grpId="0" animBg="1"/>
      <p:bldP spid="24" grpId="0" animBg="1"/>
      <p:bldP spid="29" grpId="0" animBg="1"/>
      <p:bldP spid="30"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8166" y="495300"/>
            <a:ext cx="1031750" cy="87467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81600" y="9029700"/>
            <a:ext cx="4262034"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7399334" y="8651055"/>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6157167" y="-1485900"/>
            <a:ext cx="3639719" cy="351398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75663" y="280151"/>
            <a:ext cx="3017405" cy="105334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04925" y="676124"/>
            <a:ext cx="800075" cy="395673"/>
          </a:xfrm>
          <a:prstGeom prst="rect">
            <a:avLst/>
          </a:prstGeom>
        </p:spPr>
      </p:pic>
      <p:sp>
        <p:nvSpPr>
          <p:cNvPr id="17" name="TextBox 16"/>
          <p:cNvSpPr txBox="1"/>
          <p:nvPr/>
        </p:nvSpPr>
        <p:spPr>
          <a:xfrm>
            <a:off x="6487041" y="563965"/>
            <a:ext cx="49530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NHẬN XÉT</a:t>
            </a:r>
          </a:p>
        </p:txBody>
      </p:sp>
      <p:sp>
        <p:nvSpPr>
          <p:cNvPr id="5" name="Rectangle 4"/>
          <p:cNvSpPr/>
          <p:nvPr/>
        </p:nvSpPr>
        <p:spPr>
          <a:xfrm>
            <a:off x="580253" y="1790700"/>
            <a:ext cx="13821548" cy="7478970"/>
          </a:xfrm>
          <a:prstGeom prst="rect">
            <a:avLst/>
          </a:prstGeom>
        </p:spPr>
        <p:txBody>
          <a:bodyPr wrap="square">
            <a:spAutoFit/>
          </a:bodyPr>
          <a:lstStyle/>
          <a:p>
            <a:pPr algn="just">
              <a:lnSpc>
                <a:spcPct val="150000"/>
              </a:lnSpc>
            </a:pPr>
            <a:r>
              <a:rPr lang="vi-VN" sz="4000" dirty="0"/>
              <a:t>Các số được nối với nhau bởi dấu các phép tính (cộng, trừ, nhân, chia, nâng lên luỹ thừa) tạo thành một biểu thức số. Đặc biệt, mỗi số cũng được coi là một biểu thức số.</a:t>
            </a:r>
          </a:p>
          <a:p>
            <a:pPr marL="571500" indent="-571500" algn="just">
              <a:lnSpc>
                <a:spcPct val="150000"/>
              </a:lnSpc>
              <a:buFont typeface="Arial" panose="020B0604020202020204" pitchFamily="34" charset="0"/>
              <a:buChar char="•"/>
            </a:pPr>
            <a:r>
              <a:rPr lang="vi-VN" sz="4000" dirty="0"/>
              <a:t>Trong biểu thức số có thể có các dấu ngoặc để chỉ thứ tự thực hiện các phép tính.</a:t>
            </a:r>
            <a:endParaRPr lang="en-US" sz="4000" dirty="0"/>
          </a:p>
          <a:p>
            <a:pPr marL="571500" indent="-571500" algn="just">
              <a:lnSpc>
                <a:spcPct val="150000"/>
              </a:lnSpc>
              <a:buFont typeface="Arial" panose="020B0604020202020204" pitchFamily="34" charset="0"/>
              <a:buChar char="•"/>
            </a:pPr>
            <a:r>
              <a:rPr lang="vi-VN" sz="4000" dirty="0"/>
              <a:t>Khi thực hiện các phép tính trong một biểu thức số, ta nhận được một số. Số đó được gọi là giá trị của biểu thức số đã cho.</a:t>
            </a:r>
          </a:p>
        </p:txBody>
      </p:sp>
      <p:pic>
        <p:nvPicPr>
          <p:cNvPr id="16"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55337" y="4411579"/>
            <a:ext cx="4166063" cy="590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80471">
            <a:off x="-2332508" y="-1457481"/>
            <a:ext cx="3884554" cy="3941891"/>
          </a:xfrm>
          <a:prstGeom prst="rect">
            <a:avLst/>
          </a:prstGeom>
        </p:spPr>
      </p:pic>
      <p:grpSp>
        <p:nvGrpSpPr>
          <p:cNvPr id="12" name="Group 11"/>
          <p:cNvGrpSpPr/>
          <p:nvPr/>
        </p:nvGrpSpPr>
        <p:grpSpPr>
          <a:xfrm>
            <a:off x="6400800" y="1038951"/>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1828800" y="2471640"/>
                <a:ext cx="14706600" cy="3594446"/>
              </a:xfrm>
              <a:prstGeom prst="rect">
                <a:avLst/>
              </a:prstGeom>
            </p:spPr>
            <p:txBody>
              <a:bodyPr wrap="square">
                <a:spAutoFit/>
              </a:bodyPr>
              <a:lstStyle/>
              <a:p>
                <a:pPr>
                  <a:lnSpc>
                    <a:spcPct val="20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a) 0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200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200⋅</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5</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2471640"/>
                <a:ext cx="14706600" cy="3594446"/>
              </a:xfrm>
              <a:prstGeom prst="rect">
                <a:avLst/>
              </a:prstGeom>
              <a:blipFill>
                <a:blip r:embed="rId12"/>
                <a:stretch>
                  <a:fillRect l="-1450" r="-1243" b="-6271"/>
                </a:stretch>
              </a:blipFill>
            </p:spPr>
            <p:txBody>
              <a:bodyPr/>
              <a:lstStyle/>
              <a:p>
                <a:r>
                  <a:rPr lang="en-US">
                    <a:noFill/>
                  </a:rPr>
                  <a:t> </a:t>
                </a:r>
              </a:p>
            </p:txBody>
          </p:sp>
        </mc:Fallback>
      </mc:AlternateContent>
      <p:pic>
        <p:nvPicPr>
          <p:cNvPr id="22"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408758">
            <a:off x="17225272" y="360231"/>
            <a:ext cx="1640672" cy="1431859"/>
          </a:xfrm>
          <a:prstGeom prst="rect">
            <a:avLst/>
          </a:prstGeom>
        </p:spPr>
      </p:pic>
      <p:pic>
        <p:nvPicPr>
          <p:cNvPr id="11" name="Picture 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106400" y="6355027"/>
            <a:ext cx="3922906" cy="3741473"/>
          </a:xfrm>
          <a:prstGeom prst="rect">
            <a:avLst/>
          </a:prstGeom>
        </p:spPr>
      </p:pic>
      <p:grpSp>
        <p:nvGrpSpPr>
          <p:cNvPr id="16" name="Group 3"/>
          <p:cNvGrpSpPr/>
          <p:nvPr/>
        </p:nvGrpSpPr>
        <p:grpSpPr>
          <a:xfrm>
            <a:off x="-374189" y="971550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951394" flipH="1">
            <a:off x="-339060" y="8400958"/>
            <a:ext cx="1729410" cy="1663378"/>
          </a:xfrm>
          <a:prstGeom prst="rect">
            <a:avLst/>
          </a:prstGeom>
        </p:spPr>
      </p:pic>
      <p:pic>
        <p:nvPicPr>
          <p:cNvPr id="20"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9634079" y="4066275"/>
            <a:ext cx="799696" cy="799696"/>
          </a:xfrm>
          <a:prstGeom prst="rect">
            <a:avLst/>
          </a:prstGeom>
        </p:spPr>
      </p:pic>
      <p:pic>
        <p:nvPicPr>
          <p:cNvPr id="21" name="Picture 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9654365" y="5231860"/>
            <a:ext cx="865396" cy="804266"/>
          </a:xfrm>
          <a:prstGeom prst="rect">
            <a:avLst/>
          </a:prstGeom>
        </p:spPr>
      </p:pic>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19564" y="84823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35749">
            <a:off x="-613496" y="369548"/>
            <a:ext cx="1640672" cy="1431859"/>
          </a:xfrm>
          <a:prstGeom prst="rect">
            <a:avLst/>
          </a:prstGeom>
        </p:spPr>
      </p:pic>
      <p:grpSp>
        <p:nvGrpSpPr>
          <p:cNvPr id="18" name="Group 17"/>
          <p:cNvGrpSpPr/>
          <p:nvPr/>
        </p:nvGrpSpPr>
        <p:grpSpPr>
          <a:xfrm>
            <a:off x="16699853" y="72971"/>
            <a:ext cx="1446081" cy="1217664"/>
            <a:chOff x="16459200" y="496068"/>
            <a:chExt cx="1446081" cy="1217664"/>
          </a:xfrm>
        </p:grpSpPr>
        <p:pic>
          <p:nvPicPr>
            <p:cNvPr id="21"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8131" flipH="1">
            <a:off x="108439" y="8317765"/>
            <a:ext cx="1051033" cy="16375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3697" y="2251701"/>
                <a:ext cx="16576103" cy="3825471"/>
              </a:xfrm>
              <a:prstGeom prst="rect">
                <a:avLst/>
              </a:prstGeom>
            </p:spPr>
            <p:txBody>
              <a:bodyPr wrap="square">
                <a:spAutoFit/>
              </a:bodyPr>
              <a:lstStyle/>
              <a:p>
                <a:pPr algn="just">
                  <a:lnSpc>
                    <a:spcPct val="150000"/>
                  </a:lnSpc>
                  <a:spcAft>
                    <a:spcPts val="1200"/>
                  </a:spcAft>
                </a:pPr>
                <a:r>
                  <a:rPr lang="vi-VN" sz="4000" dirty="0">
                    <a:ea typeface="Calibri" panose="020F0502020204030204" pitchFamily="34" charset="0"/>
                    <a:cs typeface="Arial" panose="020B0604020202020204" pitchFamily="34" charset="0"/>
                  </a:rPr>
                  <a:t>Nhà trường cử một đoàn tham gia giải đấu cờ vua gồm: 1 giáo viên phụ trách đoàn; mỗi khối 6,7,8,9 đều có 3 học sinh nam và 2 học sinh nữ. Biểu thức số nào sau đây biểu thị tổng số thành viên của đoàn?</a:t>
                </a:r>
              </a:p>
              <a:p>
                <a:pPr algn="just">
                  <a:lnSpc>
                    <a:spcPct val="150000"/>
                  </a:lnSpc>
                  <a:spcAft>
                    <a:spcPts val="1200"/>
                  </a:spcAft>
                </a:pPr>
                <a:r>
                  <a:rPr lang="vi-VN" sz="4000" dirty="0">
                    <a:ea typeface="Calibri" panose="020F0502020204030204" pitchFamily="34" charset="0"/>
                    <a:cs typeface="Arial" panose="020B0604020202020204" pitchFamily="34" charset="0"/>
                  </a:rPr>
                  <a:t>a)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1+4</m:t>
                    </m:r>
                    <m:r>
                      <a:rPr lang="en-US" sz="4000" b="0" i="1" dirty="0" smtClean="0">
                        <a:latin typeface="Cambria Math" panose="02040503050406030204" pitchFamily="18" charset="0"/>
                        <a:ea typeface="Calibri" panose="020F0502020204030204" pitchFamily="34" charset="0"/>
                        <a:cs typeface="Arial" panose="020B0604020202020204" pitchFamily="34" charset="0"/>
                      </a:rPr>
                      <m:t> . </m:t>
                    </m:r>
                    <m:r>
                      <a:rPr lang="vi-VN" sz="4000" i="1" dirty="0" smtClean="0">
                        <a:latin typeface="Cambria Math" panose="02040503050406030204" pitchFamily="18" charset="0"/>
                        <a:ea typeface="Calibri" panose="020F0502020204030204" pitchFamily="34" charset="0"/>
                        <a:cs typeface="Arial" panose="020B0604020202020204" pitchFamily="34" charset="0"/>
                      </a:rPr>
                      <m:t>3+2 </m:t>
                    </m:r>
                  </m:oMath>
                </a14:m>
                <a:r>
                  <a:rPr lang="vi-VN" sz="4000" dirty="0">
                    <a:ea typeface="Calibri" panose="020F0502020204030204" pitchFamily="34" charset="0"/>
                    <a:cs typeface="Arial" panose="020B0604020202020204" pitchFamily="34" charset="0"/>
                  </a:rPr>
                  <a:t>(thành viên).</a:t>
                </a:r>
              </a:p>
            </p:txBody>
          </p:sp>
        </mc:Choice>
        <mc:Fallback xmlns="">
          <p:sp>
            <p:nvSpPr>
              <p:cNvPr id="6" name="Rectangle 5"/>
              <p:cNvSpPr>
                <a:spLocks noRot="1" noChangeAspect="1" noMove="1" noResize="1" noEditPoints="1" noAdjustHandles="1" noChangeArrowheads="1" noChangeShapeType="1" noTextEdit="1"/>
              </p:cNvSpPr>
              <p:nvPr/>
            </p:nvSpPr>
            <p:spPr>
              <a:xfrm>
                <a:off x="873697" y="2251701"/>
                <a:ext cx="16576103" cy="3825471"/>
              </a:xfrm>
              <a:prstGeom prst="rect">
                <a:avLst/>
              </a:prstGeom>
              <a:blipFill>
                <a:blip r:embed="rId19"/>
                <a:stretch>
                  <a:fillRect l="-1287" r="-1287" b="-5892"/>
                </a:stretch>
              </a:blipFill>
            </p:spPr>
            <p:txBody>
              <a:bodyPr/>
              <a:lstStyle/>
              <a:p>
                <a:r>
                  <a:rPr lang="en-US">
                    <a:noFill/>
                  </a:rPr>
                  <a:t> </a:t>
                </a:r>
              </a:p>
            </p:txBody>
          </p:sp>
        </mc:Fallback>
      </mc:AlternateContent>
      <p:pic>
        <p:nvPicPr>
          <p:cNvPr id="17"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5392400" y="6596617"/>
            <a:ext cx="2172482" cy="34236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73697" y="6413837"/>
                <a:ext cx="6836808" cy="1015663"/>
              </a:xfrm>
              <a:prstGeom prst="rect">
                <a:avLst/>
              </a:prstGeom>
            </p:spPr>
            <p:txBody>
              <a:bodyPr wrap="none">
                <a:spAutoFit/>
              </a:bodyPr>
              <a:lstStyle/>
              <a:p>
                <a:pPr lvl="0" algn="just">
                  <a:lnSpc>
                    <a:spcPct val="150000"/>
                  </a:lnSpc>
                  <a:spcAft>
                    <a:spcPts val="1200"/>
                  </a:spcAft>
                </a:pPr>
                <a:r>
                  <a:rPr lang="vi-VN" sz="4000" dirty="0">
                    <a:solidFill>
                      <a:prstClr val="black"/>
                    </a:solidFill>
                    <a:ea typeface="Calibri" panose="020F0502020204030204" pitchFamily="34" charset="0"/>
                    <a:cs typeface="Arial" panose="020B0604020202020204" pitchFamily="34" charset="0"/>
                  </a:rPr>
                  <a:t>b) </a:t>
                </a:r>
                <a14:m>
                  <m:oMath xmlns:m="http://schemas.openxmlformats.org/officeDocument/2006/math">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(3+2) </m:t>
                    </m:r>
                  </m:oMath>
                </a14:m>
                <a:r>
                  <a:rPr lang="vi-VN" sz="4000" dirty="0">
                    <a:solidFill>
                      <a:prstClr val="black"/>
                    </a:solidFill>
                    <a:ea typeface="Calibri" panose="020F0502020204030204" pitchFamily="34" charset="0"/>
                    <a:cs typeface="Arial" panose="020B0604020202020204" pitchFamily="34" charset="0"/>
                  </a:rPr>
                  <a:t>(thành viên).</a:t>
                </a:r>
              </a:p>
            </p:txBody>
          </p:sp>
        </mc:Choice>
        <mc:Fallback xmlns="">
          <p:sp>
            <p:nvSpPr>
              <p:cNvPr id="2" name="Rectangle 1"/>
              <p:cNvSpPr>
                <a:spLocks noRot="1" noChangeAspect="1" noMove="1" noResize="1" noEditPoints="1" noAdjustHandles="1" noChangeArrowheads="1" noChangeShapeType="1" noTextEdit="1"/>
              </p:cNvSpPr>
              <p:nvPr/>
            </p:nvSpPr>
            <p:spPr>
              <a:xfrm>
                <a:off x="873697" y="6413837"/>
                <a:ext cx="6836808" cy="1015663"/>
              </a:xfrm>
              <a:prstGeom prst="rect">
                <a:avLst/>
              </a:prstGeom>
              <a:blipFill>
                <a:blip r:embed="rId22"/>
                <a:stretch>
                  <a:fillRect l="-3119" r="-2050" b="-13772"/>
                </a:stretch>
              </a:blipFill>
            </p:spPr>
            <p:txBody>
              <a:bodyPr/>
              <a:lstStyle/>
              <a:p>
                <a:r>
                  <a:rPr lang="en-US">
                    <a:noFill/>
                  </a:rPr>
                  <a:t> </a:t>
                </a:r>
              </a:p>
            </p:txBody>
          </p:sp>
        </mc:Fallback>
      </mc:AlternateContent>
      <p:pic>
        <p:nvPicPr>
          <p:cNvPr id="15"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8011837" y="6387411"/>
            <a:ext cx="1149911" cy="111828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1524000" y="2171700"/>
            <a:ext cx="15316200" cy="901593"/>
          </a:xfrm>
          <a:prstGeom prst="rect">
            <a:avLst/>
          </a:prstGeom>
        </p:spPr>
        <p:txBody>
          <a:bodyPr wrap="square">
            <a:spAutoFit/>
          </a:bodyPr>
          <a:lstStyle/>
          <a:p>
            <a:pPr>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a:latin typeface="Arial" panose="020B0604020202020204" pitchFamily="34" charset="0"/>
                <a:cs typeface="Arial" panose="020B0604020202020204" pitchFamily="34" charset="0"/>
              </a:rPr>
              <a:t>?</a:t>
            </a:r>
          </a:p>
        </p:txBody>
      </p:sp>
      <p:sp>
        <p:nvSpPr>
          <p:cNvPr id="4" name="Rectangle 3"/>
          <p:cNvSpPr/>
          <p:nvPr/>
        </p:nvSpPr>
        <p:spPr>
          <a:xfrm>
            <a:off x="1600200" y="4457700"/>
            <a:ext cx="80772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đầy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đủ</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phép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tính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nhân</a:t>
            </a:r>
            <a:r>
              <a:rPr lang="en-US" sz="4000" dirty="0">
                <a:solidFill>
                  <a:prstClr val="black"/>
                </a:solidFill>
                <a:latin typeface="Arial" panose="020B0604020202020204" pitchFamily="34" charset="0"/>
                <a:cs typeface="Arial" panose="020B0604020202020204" pitchFamily="34" charset="0"/>
              </a:rPr>
              <a:t>, chia, </a:t>
            </a:r>
            <a:r>
              <a:rPr lang="en-US" sz="4000" dirty="0" err="1">
                <a:solidFill>
                  <a:prstClr val="black"/>
                </a:solidFill>
                <a:latin typeface="Arial" panose="020B0604020202020204" pitchFamily="34" charset="0"/>
                <a:cs typeface="Arial" panose="020B0604020202020204" pitchFamily="34" charset="0"/>
              </a:rPr>
              <a:t>nâng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lên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lũy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thừa</a:t>
            </a:r>
            <a:r>
              <a:rPr lang="en-US" sz="4000" dirty="0">
                <a:solidFill>
                  <a:prstClr val="black"/>
                </a:solidFill>
                <a:latin typeface="Arial" panose="020B0604020202020204" pitchFamily="34" charset="0"/>
                <a:cs typeface="Arial" panose="020B0604020202020204" pitchFamily="34" charset="0"/>
              </a:rPr>
              <a:t>.</a:t>
            </a:r>
          </a:p>
        </p:txBody>
      </p:sp>
      <p:sp>
        <p:nvSpPr>
          <p:cNvPr id="5" name="Rectangle 4"/>
          <p:cNvSpPr/>
          <p:nvPr/>
        </p:nvSpPr>
        <p:spPr>
          <a:xfrm>
            <a:off x="1599662" y="3314700"/>
            <a:ext cx="8230138" cy="101566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a) 12.a </a:t>
            </a:r>
            <a:r>
              <a:rPr lang="en-US" sz="4000" dirty="0" err="1">
                <a:solidFill>
                  <a:prstClr val="black"/>
                </a:solidFill>
                <a:latin typeface="Arial" panose="020B0604020202020204" pitchFamily="34" charset="0"/>
                <a:cs typeface="Arial" panose="020B0604020202020204" pitchFamily="34" charset="0"/>
              </a:rPr>
              <a:t>không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a:t>
            </a:r>
          </a:p>
        </p:txBody>
      </p:sp>
      <p:pic>
        <p:nvPicPr>
          <p:cNvPr id="17" name="Picture 28"/>
          <p:cNvPicPr>
            <a:picLocks noChangeAspect="1"/>
          </p:cNvPicPr>
          <p:nvPr/>
        </p:nvPicPr>
        <p:blipFill>
          <a:blip r:embed="rId4"/>
          <a:srcRect/>
          <a:stretch>
            <a:fillRect/>
          </a:stretch>
        </p:blipFill>
        <p:spPr>
          <a:xfrm>
            <a:off x="13487400" y="5984312"/>
            <a:ext cx="4078739" cy="3684461"/>
          </a:xfrm>
          <a:prstGeom prst="rect">
            <a:avLst/>
          </a:prstGeom>
        </p:spPr>
      </p:pic>
      <p:pic>
        <p:nvPicPr>
          <p:cNvPr id="19" name="Picture 2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0" y="5104246"/>
            <a:ext cx="953654" cy="953654"/>
          </a:xfrm>
          <a:prstGeom prst="rect">
            <a:avLst/>
          </a:prstGeom>
        </p:spPr>
      </p:pic>
      <p:pic>
        <p:nvPicPr>
          <p:cNvPr id="22" name="Picture 5"/>
          <p:cNvPicPr>
            <a:picLocks noChangeAspect="1"/>
          </p:cNvPicPr>
          <p:nvPr/>
        </p:nvPicPr>
        <p:blipFill>
          <a:blip r:embed="rId7"/>
          <a:srcRect/>
          <a:stretch>
            <a:fillRect/>
          </a:stretch>
        </p:blipFill>
        <p:spPr>
          <a:xfrm>
            <a:off x="6477000" y="7873663"/>
            <a:ext cx="1524000" cy="1367791"/>
          </a:xfrm>
          <a:prstGeom prst="rect">
            <a:avLst/>
          </a:prstGeom>
        </p:spPr>
      </p:pic>
      <p:pic>
        <p:nvPicPr>
          <p:cNvPr id="20" name="Picture 14">
            <a:extLst>
              <a:ext uri="{FF2B5EF4-FFF2-40B4-BE49-F238E27FC236}">
                <a16:creationId xmlns:a16="http://schemas.microsoft.com/office/drawing/2014/main" id="{29F3EFEB-802E-4FF9-B16D-B63DEC507FE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0" y="3385463"/>
            <a:ext cx="1149911" cy="1118289"/>
          </a:xfrm>
          <a:prstGeom prst="rect">
            <a:avLst/>
          </a:prstGeom>
        </p:spPr>
      </p:pic>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1660</Words>
  <Application>Microsoft Office PowerPoint</Application>
  <PresentationFormat>Custom</PresentationFormat>
  <Paragraphs>139</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Arial</vt:lpstr>
      <vt:lpstr>Cambria Math</vt:lpstr>
      <vt:lpstr>Kavoon</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hanh nguyen</cp:lastModifiedBy>
  <cp:revision>127</cp:revision>
  <dcterms:created xsi:type="dcterms:W3CDTF">2006-08-16T00:00:00Z</dcterms:created>
  <dcterms:modified xsi:type="dcterms:W3CDTF">2023-02-26T14:23:19Z</dcterms:modified>
  <dc:identifier>DAFSQ1J57nY</dc:identifier>
</cp:coreProperties>
</file>